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6" r:id="rId3"/>
    <p:sldId id="268" r:id="rId4"/>
    <p:sldId id="286" r:id="rId5"/>
    <p:sldId id="287" r:id="rId6"/>
    <p:sldId id="273" r:id="rId7"/>
    <p:sldId id="288" r:id="rId8"/>
    <p:sldId id="274" r:id="rId9"/>
    <p:sldId id="275" r:id="rId10"/>
    <p:sldId id="276" r:id="rId11"/>
    <p:sldId id="277" r:id="rId12"/>
    <p:sldId id="292" r:id="rId13"/>
    <p:sldId id="289" r:id="rId14"/>
    <p:sldId id="293" r:id="rId15"/>
    <p:sldId id="290" r:id="rId16"/>
  </p:sldIdLst>
  <p:sldSz cx="4103688" cy="2268538"/>
  <p:notesSz cx="6858000" cy="9296400"/>
  <p:defaultTextStyle>
    <a:defPPr>
      <a:defRPr lang="en-US"/>
    </a:defPPr>
    <a:lvl1pPr marL="0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86172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72344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58516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744687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930859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117031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303203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489375" algn="l" defTabSz="37234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5">
          <p15:clr>
            <a:srgbClr val="A4A3A4"/>
          </p15:clr>
        </p15:guide>
        <p15:guide id="2" pos="12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204" d="100"/>
          <a:sy n="204" d="100"/>
        </p:scale>
        <p:origin x="468" y="108"/>
      </p:cViewPr>
      <p:guideLst>
        <p:guide orient="horz" pos="715"/>
        <p:guide pos="12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9F2A-2D80-421C-BE6C-31280C8A75EA}" type="datetimeFigureOut">
              <a:rPr lang="en-US" smtClean="0"/>
              <a:pPr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E58B8-6CA7-41DB-A79D-AA809CB77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38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13AD6-3B03-43AF-8DC4-759F5E59D2D0}" type="datetimeFigureOut">
              <a:rPr lang="en-US" altLang="zh-CN"/>
              <a:pPr/>
              <a:t>6/13/2016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92138" y="1162050"/>
            <a:ext cx="5673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3F4CC-8079-4FD0-A673-AB662D99FA33}" type="slidenum">
              <a:rPr lang="en-US" altLang="zh-CN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025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86172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372344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558516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744687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930859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117031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303203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489375" algn="l" defTabSz="372344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92138" y="1162050"/>
            <a:ext cx="5673725" cy="31369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3F4CC-8079-4FD0-A673-AB662D99FA33}" type="slidenum">
              <a:rPr lang="en-US" altLang="zh-CN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75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1" y="1"/>
            <a:ext cx="4103688" cy="15123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160" y="1285510"/>
            <a:ext cx="2872582" cy="579737"/>
          </a:xfrm>
        </p:spPr>
        <p:txBody>
          <a:bodyPr>
            <a:normAutofit/>
          </a:bodyPr>
          <a:lstStyle>
            <a:lvl1pPr marL="0" indent="0" algn="ctr">
              <a:buNone/>
              <a:defRPr sz="700" baseline="0">
                <a:solidFill>
                  <a:schemeClr val="tx2"/>
                </a:solidFill>
              </a:defRPr>
            </a:lvl1pPr>
            <a:lvl2pPr marL="186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2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4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0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7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03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9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778" y="664188"/>
            <a:ext cx="3488135" cy="486265"/>
          </a:xfrm>
        </p:spPr>
        <p:txBody>
          <a:bodyPr/>
          <a:lstStyle>
            <a:lvl1pPr algn="ctr">
              <a:defRPr sz="1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75176" y="90851"/>
            <a:ext cx="923329" cy="1935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188" y="90851"/>
            <a:ext cx="2701594" cy="1935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90846"/>
            <a:ext cx="3556530" cy="3780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273580" y="529328"/>
            <a:ext cx="3556530" cy="1361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1641541"/>
            <a:ext cx="3538720" cy="450556"/>
          </a:xfrm>
        </p:spPr>
        <p:txBody>
          <a:bodyPr anchor="t"/>
          <a:lstStyle>
            <a:lvl1pPr algn="l">
              <a:defRPr sz="13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580" y="1145298"/>
            <a:ext cx="3538720" cy="496242"/>
          </a:xfrm>
        </p:spPr>
        <p:txBody>
          <a:bodyPr anchor="b">
            <a:normAutofit/>
          </a:bodyPr>
          <a:lstStyle>
            <a:lvl1pPr marL="0" indent="0">
              <a:buNone/>
              <a:defRPr sz="700" baseline="0">
                <a:solidFill>
                  <a:schemeClr val="tx2"/>
                </a:solidFill>
              </a:defRPr>
            </a:lvl1pPr>
            <a:lvl2pPr marL="18617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7234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55851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74468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930859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11703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30320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48937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73580" y="529328"/>
            <a:ext cx="1675672" cy="1361123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154438" y="529328"/>
            <a:ext cx="1675672" cy="1361123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90846"/>
            <a:ext cx="3556530" cy="3780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154438" y="730976"/>
            <a:ext cx="1675672" cy="1159475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73580" y="730976"/>
            <a:ext cx="1675672" cy="1159475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90846"/>
            <a:ext cx="3556530" cy="37809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580" y="529328"/>
            <a:ext cx="1675672" cy="190095"/>
          </a:xfrm>
        </p:spPr>
        <p:txBody>
          <a:bodyPr anchor="b">
            <a:normAutofit/>
          </a:bodyPr>
          <a:lstStyle>
            <a:lvl1pPr marL="0" indent="0">
              <a:buNone/>
              <a:defRPr sz="700" b="0" i="0" baseline="0">
                <a:solidFill>
                  <a:schemeClr val="tx2"/>
                </a:solidFill>
              </a:defRPr>
            </a:lvl1pPr>
            <a:lvl2pPr marL="186172" indent="0">
              <a:buNone/>
              <a:defRPr sz="800" b="1"/>
            </a:lvl2pPr>
            <a:lvl3pPr marL="372344" indent="0">
              <a:buNone/>
              <a:defRPr sz="700" b="1"/>
            </a:lvl3pPr>
            <a:lvl4pPr marL="558516" indent="0">
              <a:buNone/>
              <a:defRPr sz="700" b="1"/>
            </a:lvl4pPr>
            <a:lvl5pPr marL="744687" indent="0">
              <a:buNone/>
              <a:defRPr sz="700" b="1"/>
            </a:lvl5pPr>
            <a:lvl6pPr marL="930859" indent="0">
              <a:buNone/>
              <a:defRPr sz="700" b="1"/>
            </a:lvl6pPr>
            <a:lvl7pPr marL="1117031" indent="0">
              <a:buNone/>
              <a:defRPr sz="700" b="1"/>
            </a:lvl7pPr>
            <a:lvl8pPr marL="1303203" indent="0">
              <a:buNone/>
              <a:defRPr sz="700" b="1"/>
            </a:lvl8pPr>
            <a:lvl9pPr marL="1489375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4438" y="529328"/>
            <a:ext cx="1675672" cy="190095"/>
          </a:xfrm>
        </p:spPr>
        <p:txBody>
          <a:bodyPr anchor="b">
            <a:normAutofit/>
          </a:bodyPr>
          <a:lstStyle>
            <a:lvl1pPr marL="0" indent="0">
              <a:buNone/>
              <a:defRPr sz="700" b="0" i="0" baseline="0">
                <a:solidFill>
                  <a:schemeClr val="tx2"/>
                </a:solidFill>
              </a:defRPr>
            </a:lvl1pPr>
            <a:lvl2pPr marL="186172" indent="0">
              <a:buNone/>
              <a:defRPr sz="800" b="1"/>
            </a:lvl2pPr>
            <a:lvl3pPr marL="372344" indent="0">
              <a:buNone/>
              <a:defRPr sz="700" b="1"/>
            </a:lvl3pPr>
            <a:lvl4pPr marL="558516" indent="0">
              <a:buNone/>
              <a:defRPr sz="700" b="1"/>
            </a:lvl4pPr>
            <a:lvl5pPr marL="744687" indent="0">
              <a:buNone/>
              <a:defRPr sz="700" b="1"/>
            </a:lvl5pPr>
            <a:lvl6pPr marL="930859" indent="0">
              <a:buNone/>
              <a:defRPr sz="700" b="1"/>
            </a:lvl6pPr>
            <a:lvl7pPr marL="1117031" indent="0">
              <a:buNone/>
              <a:defRPr sz="700" b="1"/>
            </a:lvl7pPr>
            <a:lvl8pPr marL="1303203" indent="0">
              <a:buNone/>
              <a:defRPr sz="700" b="1"/>
            </a:lvl8pPr>
            <a:lvl9pPr marL="1489375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90846"/>
            <a:ext cx="3556530" cy="3780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78268" y="478914"/>
            <a:ext cx="2086041" cy="14115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949" y="478914"/>
            <a:ext cx="1333699" cy="362966"/>
          </a:xfrm>
        </p:spPr>
        <p:txBody>
          <a:bodyPr anchor="b"/>
          <a:lstStyle>
            <a:lvl1pPr algn="l">
              <a:defRPr sz="7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949" y="842814"/>
            <a:ext cx="1333699" cy="1047639"/>
          </a:xfrm>
        </p:spPr>
        <p:txBody>
          <a:bodyPr tIns="3723">
            <a:normAutofit/>
          </a:bodyPr>
          <a:lstStyle>
            <a:lvl1pPr marL="0" indent="0">
              <a:buNone/>
              <a:defRPr sz="600"/>
            </a:lvl1pPr>
            <a:lvl2pPr marL="186172" indent="0">
              <a:buNone/>
              <a:defRPr sz="500"/>
            </a:lvl2pPr>
            <a:lvl3pPr marL="372344" indent="0">
              <a:buNone/>
              <a:defRPr sz="400"/>
            </a:lvl3pPr>
            <a:lvl4pPr marL="558516" indent="0">
              <a:buNone/>
              <a:defRPr sz="400"/>
            </a:lvl4pPr>
            <a:lvl5pPr marL="744687" indent="0">
              <a:buNone/>
              <a:defRPr sz="400"/>
            </a:lvl5pPr>
            <a:lvl6pPr marL="930859" indent="0">
              <a:buNone/>
              <a:defRPr sz="400"/>
            </a:lvl6pPr>
            <a:lvl7pPr marL="1117031" indent="0">
              <a:buNone/>
              <a:defRPr sz="400"/>
            </a:lvl7pPr>
            <a:lvl8pPr marL="1303203" indent="0">
              <a:buNone/>
              <a:defRPr sz="400"/>
            </a:lvl8pPr>
            <a:lvl9pPr marL="1489375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4103688" cy="22685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580" y="478914"/>
            <a:ext cx="1333699" cy="362966"/>
          </a:xfrm>
        </p:spPr>
        <p:txBody>
          <a:bodyPr anchor="b"/>
          <a:lstStyle>
            <a:lvl1pPr algn="l">
              <a:defRPr sz="7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0148" y="478914"/>
            <a:ext cx="1534779" cy="1149392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800" baseline="0">
                <a:solidFill>
                  <a:schemeClr val="tx1">
                    <a:lumMod val="65000"/>
                  </a:schemeClr>
                </a:solidFill>
              </a:defRPr>
            </a:lvl1pPr>
            <a:lvl2pPr marL="186172" indent="0">
              <a:buNone/>
              <a:defRPr sz="1100"/>
            </a:lvl2pPr>
            <a:lvl3pPr marL="372344" indent="0">
              <a:buNone/>
              <a:defRPr sz="1000"/>
            </a:lvl3pPr>
            <a:lvl4pPr marL="558516" indent="0">
              <a:buNone/>
              <a:defRPr sz="800"/>
            </a:lvl4pPr>
            <a:lvl5pPr marL="744687" indent="0">
              <a:buNone/>
              <a:defRPr sz="800"/>
            </a:lvl5pPr>
            <a:lvl6pPr marL="930859" indent="0">
              <a:buNone/>
              <a:defRPr sz="800"/>
            </a:lvl6pPr>
            <a:lvl7pPr marL="1117031" indent="0">
              <a:buNone/>
              <a:defRPr sz="800"/>
            </a:lvl7pPr>
            <a:lvl8pPr marL="1303203" indent="0">
              <a:buNone/>
              <a:defRPr sz="800"/>
            </a:lvl8pPr>
            <a:lvl9pPr marL="1489375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3580" y="842814"/>
            <a:ext cx="1333699" cy="795579"/>
          </a:xfrm>
        </p:spPr>
        <p:txBody>
          <a:bodyPr tIns="3723">
            <a:normAutofit/>
          </a:bodyPr>
          <a:lstStyle>
            <a:lvl1pPr marL="0" indent="0">
              <a:buNone/>
              <a:defRPr sz="600"/>
            </a:lvl1pPr>
            <a:lvl2pPr marL="186172" indent="0">
              <a:buNone/>
              <a:defRPr sz="500"/>
            </a:lvl2pPr>
            <a:lvl3pPr marL="372344" indent="0">
              <a:buNone/>
              <a:defRPr sz="400"/>
            </a:lvl3pPr>
            <a:lvl4pPr marL="558516" indent="0">
              <a:buNone/>
              <a:defRPr sz="400"/>
            </a:lvl4pPr>
            <a:lvl5pPr marL="744687" indent="0">
              <a:buNone/>
              <a:defRPr sz="400"/>
            </a:lvl5pPr>
            <a:lvl6pPr marL="930859" indent="0">
              <a:buNone/>
              <a:defRPr sz="400"/>
            </a:lvl6pPr>
            <a:lvl7pPr marL="1117031" indent="0">
              <a:buNone/>
              <a:defRPr sz="400"/>
            </a:lvl7pPr>
            <a:lvl8pPr marL="1303203" indent="0">
              <a:buNone/>
              <a:defRPr sz="400"/>
            </a:lvl8pPr>
            <a:lvl9pPr marL="1489375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" y="1"/>
            <a:ext cx="4103688" cy="226853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580" y="90846"/>
            <a:ext cx="3556530" cy="378090"/>
          </a:xfrm>
          <a:prstGeom prst="rect">
            <a:avLst/>
          </a:prstGeom>
        </p:spPr>
        <p:txBody>
          <a:bodyPr vert="horz" lIns="37234" tIns="18617" rIns="37234" bIns="18617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580" y="529327"/>
            <a:ext cx="3556530" cy="1497130"/>
          </a:xfrm>
          <a:prstGeom prst="rect">
            <a:avLst/>
          </a:prstGeom>
        </p:spPr>
        <p:txBody>
          <a:bodyPr vert="horz" lIns="37234" tIns="18617" rIns="37234" bIns="186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4809" y="2102600"/>
            <a:ext cx="683947" cy="120778"/>
          </a:xfrm>
          <a:prstGeom prst="rect">
            <a:avLst/>
          </a:prstGeom>
        </p:spPr>
        <p:txBody>
          <a:bodyPr vert="horz" lIns="37234" tIns="18617" rIns="37234" bIns="18617" rtlCol="0" anchor="ctr"/>
          <a:lstStyle>
            <a:lvl1pPr algn="r">
              <a:defRPr sz="400" strike="noStrike" spc="24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580" y="2102600"/>
            <a:ext cx="1299502" cy="120778"/>
          </a:xfrm>
          <a:prstGeom prst="rect">
            <a:avLst/>
          </a:prstGeom>
        </p:spPr>
        <p:txBody>
          <a:bodyPr vert="horz" lIns="37234" tIns="18617" rIns="37234" bIns="18617" rtlCol="0" anchor="ctr"/>
          <a:lstStyle>
            <a:lvl1pPr algn="l">
              <a:defRPr sz="400" cap="all" spc="24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85544" y="2102600"/>
            <a:ext cx="444565" cy="120778"/>
          </a:xfrm>
          <a:prstGeom prst="rect">
            <a:avLst/>
          </a:prstGeom>
        </p:spPr>
        <p:txBody>
          <a:bodyPr vert="horz" lIns="37234" tIns="18617" rIns="37234" bIns="18617" rtlCol="0" anchor="ctr"/>
          <a:lstStyle>
            <a:lvl1pPr algn="r">
              <a:defRPr sz="4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372344" rtl="0" eaLnBrk="1" latinLnBrk="0" hangingPunct="1">
        <a:spcBef>
          <a:spcPct val="0"/>
        </a:spcBef>
        <a:buNone/>
        <a:defRPr sz="1200" kern="1200" cap="all" spc="2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39629" indent="-139629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 spc="12" baseline="0">
          <a:solidFill>
            <a:schemeClr val="tx1"/>
          </a:solidFill>
          <a:latin typeface="+mn-lt"/>
          <a:ea typeface="+mn-ea"/>
          <a:cs typeface="+mn-cs"/>
        </a:defRPr>
      </a:lvl1pPr>
      <a:lvl2pPr marL="302529" indent="-116357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 spc="12" baseline="0">
          <a:solidFill>
            <a:schemeClr val="tx1"/>
          </a:solidFill>
          <a:latin typeface="+mn-lt"/>
          <a:ea typeface="+mn-ea"/>
          <a:cs typeface="+mn-cs"/>
        </a:defRPr>
      </a:lvl2pPr>
      <a:lvl3pPr marL="465430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 spc="12" baseline="0">
          <a:solidFill>
            <a:schemeClr val="tx1"/>
          </a:solidFill>
          <a:latin typeface="+mn-lt"/>
          <a:ea typeface="+mn-ea"/>
          <a:cs typeface="+mn-cs"/>
        </a:defRPr>
      </a:lvl3pPr>
      <a:lvl4pPr marL="651601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 spc="12" baseline="0">
          <a:solidFill>
            <a:schemeClr val="tx1"/>
          </a:solidFill>
          <a:latin typeface="+mn-lt"/>
          <a:ea typeface="+mn-ea"/>
          <a:cs typeface="+mn-cs"/>
        </a:defRPr>
      </a:lvl4pPr>
      <a:lvl5pPr marL="837773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 spc="12" baseline="0">
          <a:solidFill>
            <a:schemeClr val="tx1"/>
          </a:solidFill>
          <a:latin typeface="+mn-lt"/>
          <a:ea typeface="+mn-ea"/>
          <a:cs typeface="+mn-cs"/>
        </a:defRPr>
      </a:lvl5pPr>
      <a:lvl6pPr marL="1023945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210117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396289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582461" indent="-93086" algn="l" defTabSz="372344" rtl="0" eaLnBrk="1" latinLnBrk="0" hangingPunct="1">
        <a:lnSpc>
          <a:spcPct val="100000"/>
        </a:lnSpc>
        <a:spcBef>
          <a:spcPct val="20000"/>
        </a:spcBef>
        <a:spcAft>
          <a:spcPts val="244"/>
        </a:spcAft>
        <a:buClr>
          <a:schemeClr val="tx2"/>
        </a:buClr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86172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72344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58516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44687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0859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17031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303203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9375" algn="l" defTabSz="372344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80" y="49886"/>
            <a:ext cx="4033749" cy="2218651"/>
          </a:xfrm>
        </p:spPr>
        <p:txBody>
          <a:bodyPr/>
          <a:lstStyle/>
          <a:p>
            <a:pPr algn="ctr"/>
            <a:r>
              <a:rPr lang="en-US" altLang="zh-TW" dirty="0">
                <a:latin typeface="方正姚体"/>
              </a:rPr>
              <a:t/>
            </a:r>
            <a:br>
              <a:rPr lang="en-US" altLang="zh-TW" dirty="0">
                <a:latin typeface="方正姚体"/>
              </a:rPr>
            </a:br>
            <a:endParaRPr lang="zh-CN" altLang="en-US" dirty="0">
              <a:latin typeface="方正姚体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7824" y="728572"/>
            <a:ext cx="24917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起來得痊癒</a:t>
            </a:r>
            <a:endParaRPr lang="en-US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686058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zh-CN" sz="1400" b="1" dirty="0" smtClean="0">
              <a:solidFill>
                <a:srgbClr val="FFFF00"/>
              </a:solidFill>
            </a:endParaRPr>
          </a:p>
          <a:p>
            <a:pPr algn="l" fontAlgn="ctr"/>
            <a:r>
              <a:rPr lang="zh-CN" altLang="en-US" sz="1400" b="1" dirty="0" smtClean="0">
                <a:solidFill>
                  <a:srgbClr val="FFFF00"/>
                </a:solidFill>
              </a:rPr>
              <a:t>約</a:t>
            </a:r>
            <a:r>
              <a:rPr lang="en-US" sz="1400" b="1" dirty="0" smtClean="0">
                <a:solidFill>
                  <a:srgbClr val="FFFF00"/>
                </a:solidFill>
              </a:rPr>
              <a:t>5:6-9</a:t>
            </a:r>
            <a:r>
              <a:rPr lang="en-US" sz="1400" dirty="0" smtClean="0">
                <a:solidFill>
                  <a:srgbClr val="FFFF00"/>
                </a:solidFill>
              </a:rPr>
              <a:t> 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耶穌看見他躺著，知道他病了許久，就問他說：「你要痊癒嗎？」病人回答說：「先生，水動的時候，沒有人把我放在池子裡；我正去的時候，就有別人比我先下去。」耶穌對他說：「起來，拿你的褥子走吧！」那人立刻痊癒，就拿起褥子來走了。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zh-TW" sz="1400" b="1" dirty="0" smtClean="0">
              <a:solidFill>
                <a:srgbClr val="FFFF00"/>
              </a:solidFill>
            </a:endParaRPr>
          </a:p>
          <a:p>
            <a:pPr lvl="0" algn="l" fontAlgn="ctr"/>
            <a:endParaRPr lang="en-US" altLang="en-US" sz="1400" b="1" dirty="0" smtClean="0">
              <a:solidFill>
                <a:srgbClr val="FFFF00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95528" y="0"/>
            <a:ext cx="3151261" cy="306325"/>
          </a:xfrm>
        </p:spPr>
        <p:txBody>
          <a:bodyPr/>
          <a:lstStyle/>
          <a:p>
            <a:pPr lvl="0" algn="l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lvl="0"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「你要痊癒嗎？」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/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1400" b="1" dirty="0" smtClean="0">
                <a:solidFill>
                  <a:schemeClr val="tx1"/>
                </a:solidFill>
              </a:rPr>
              <a:t>痊癒的原文是：身體健康，健全的，正確的 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3192" y="0"/>
            <a:ext cx="3151261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zh-CN" altLang="en-US" sz="1400" b="1" dirty="0" smtClean="0">
                <a:solidFill>
                  <a:srgbClr val="FFFF00"/>
                </a:solidFill>
              </a:rPr>
              <a:t>耶穌的邀請</a:t>
            </a: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lvl="0"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「你要痊癒嗎？」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/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1400" b="1" dirty="0" smtClean="0">
                <a:solidFill>
                  <a:schemeClr val="tx1"/>
                </a:solidFill>
              </a:rPr>
              <a:t>痊癒的原文是：身體健康，健全的，正確的 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3192" y="0"/>
            <a:ext cx="3151261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zh-CN" altLang="en-US" sz="1400" b="1" dirty="0" smtClean="0">
                <a:solidFill>
                  <a:srgbClr val="FFFF00"/>
                </a:solidFill>
              </a:rPr>
              <a:t>耶穌的邀請</a:t>
            </a: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ttp://image.slidesharecdn.com/random-150507142905-lva1-app6891/95/-1-638.jpg?cb=1431021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103688" cy="226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約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5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：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8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耶穌對他說：「起來，拿你的褥子走吧！」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3192" y="0"/>
            <a:ext cx="3151261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zh-CN" altLang="en-US" sz="1400" b="1" dirty="0" smtClean="0">
                <a:solidFill>
                  <a:srgbClr val="FFFF00"/>
                </a:solidFill>
              </a:rPr>
              <a:t>耶穌是醫治的源頭，是生命的主</a:t>
            </a: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約 </a:t>
            </a:r>
            <a:r>
              <a:rPr lang="en-US" altLang="zh-TW" sz="1400" b="1" dirty="0" smtClean="0">
                <a:solidFill>
                  <a:schemeClr val="tx1"/>
                </a:solidFill>
              </a:rPr>
              <a:t>5:24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我實實在在地告訴你們，那聽我話、又信差我來者的，就有永生；不至於定罪，是已經出死入生了。</a:t>
            </a:r>
          </a:p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約 </a:t>
            </a:r>
            <a:r>
              <a:rPr lang="en-US" altLang="zh-TW" sz="1400" b="1" dirty="0" smtClean="0">
                <a:solidFill>
                  <a:schemeClr val="tx1"/>
                </a:solidFill>
              </a:rPr>
              <a:t>5:25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我實實在在地告訴你們，時候將到，現在就是了，死人要聽見神兒子的聲音，聽見的人就要活了。</a:t>
            </a:r>
          </a:p>
          <a:p>
            <a:pPr lvl="0"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26364" y="105156"/>
            <a:ext cx="3151261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rgbClr val="FFC000"/>
              </a:solidFill>
            </a:endParaRPr>
          </a:p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相信並順服，就有神蹟出現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74904" y="64008"/>
            <a:ext cx="3151261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zh-CN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人的回應</a:t>
            </a: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44" y="90846"/>
            <a:ext cx="3914078" cy="2016846"/>
          </a:xfrm>
        </p:spPr>
        <p:txBody>
          <a:bodyPr/>
          <a:lstStyle/>
          <a:p>
            <a:r>
              <a:rPr lang="zh-CN" altLang="en-US" sz="1400" b="1" dirty="0" smtClean="0">
                <a:latin typeface="+mj-ea"/>
              </a:rPr>
              <a:t>約</a:t>
            </a:r>
            <a:r>
              <a:rPr lang="en-US" altLang="en-US" sz="1400" b="1" dirty="0" smtClean="0">
                <a:latin typeface="+mj-ea"/>
              </a:rPr>
              <a:t>20:31  </a:t>
            </a:r>
            <a:r>
              <a:rPr lang="zh-CN" altLang="en-US" sz="1400" b="1" dirty="0" smtClean="0">
                <a:latin typeface="+mj-ea"/>
              </a:rPr>
              <a:t>但記這些事要叫你們</a:t>
            </a:r>
            <a:r>
              <a:rPr lang="zh-CN" altLang="en-US" sz="1400" b="1" dirty="0" smtClean="0">
                <a:solidFill>
                  <a:srgbClr val="FFFF00"/>
                </a:solidFill>
                <a:latin typeface="+mj-ea"/>
              </a:rPr>
              <a:t>信耶穌是基督</a:t>
            </a:r>
            <a:r>
              <a:rPr lang="zh-CN" altLang="en-US" sz="1400" b="1" dirty="0" smtClean="0">
                <a:latin typeface="+mj-ea"/>
              </a:rPr>
              <a:t>，</a:t>
            </a:r>
            <a:r>
              <a:rPr lang="zh-CN" altLang="en-US" sz="1400" b="1" dirty="0" smtClean="0">
                <a:solidFill>
                  <a:srgbClr val="FFFF00"/>
                </a:solidFill>
                <a:latin typeface="+mj-ea"/>
              </a:rPr>
              <a:t>是神的兒子</a:t>
            </a:r>
            <a:r>
              <a:rPr lang="zh-CN" altLang="en-US" sz="1400" b="1" dirty="0" smtClean="0">
                <a:latin typeface="+mj-ea"/>
              </a:rPr>
              <a:t>，並且叫你們信了他，就可以因他的名得生命。</a:t>
            </a:r>
            <a:r>
              <a:rPr lang="en-US" altLang="zh-CN" sz="1400" b="1" dirty="0" smtClean="0">
                <a:latin typeface="+mj-ea"/>
              </a:rPr>
              <a:t/>
            </a:r>
            <a:br>
              <a:rPr lang="en-US" altLang="zh-CN" sz="1400" b="1" dirty="0" smtClean="0">
                <a:latin typeface="+mj-ea"/>
              </a:rPr>
            </a:br>
            <a:r>
              <a:rPr lang="en-US" altLang="zh-CN" sz="1400" b="1" dirty="0" smtClean="0">
                <a:latin typeface="+mj-ea"/>
              </a:rPr>
              <a:t/>
            </a:r>
            <a:br>
              <a:rPr lang="en-US" altLang="zh-CN" sz="1400" b="1" dirty="0" smtClean="0">
                <a:latin typeface="+mj-ea"/>
              </a:rPr>
            </a:br>
            <a:r>
              <a:rPr lang="zh-CN" altLang="en-US" sz="1400" b="1" dirty="0" smtClean="0"/>
              <a:t>約翰福音的主旨為要證明主耶穌是基督，是彌賽亞，是神的兒子</a:t>
            </a:r>
            <a:r>
              <a:rPr lang="zh-CN" altLang="en-US" sz="1400" b="1" dirty="0" smtClean="0">
                <a:solidFill>
                  <a:srgbClr val="FFFF00"/>
                </a:solidFill>
                <a:latin typeface="+mj-ea"/>
              </a:rPr>
              <a:t>，</a:t>
            </a:r>
            <a:r>
              <a:rPr lang="zh-CN" altLang="en-US" sz="1400" b="1" dirty="0" smtClean="0"/>
              <a:t>為要顯明耶穌的神性，祂是完全的神。幾乎在每一章中都顯明了耶穌的神性。</a:t>
            </a:r>
            <a:r>
              <a:rPr lang="en-US" altLang="zh-TW" sz="1400" b="1" dirty="0" smtClean="0">
                <a:latin typeface="+mj-ea"/>
              </a:rPr>
              <a:t/>
            </a:r>
            <a:br>
              <a:rPr lang="en-US" altLang="zh-TW" sz="1400" b="1" dirty="0" smtClean="0">
                <a:latin typeface="+mj-ea"/>
              </a:rPr>
            </a:br>
            <a:r>
              <a:rPr lang="en-US" altLang="zh-TW" sz="1400" b="1" dirty="0" smtClean="0">
                <a:latin typeface="+mj-ea"/>
              </a:rPr>
              <a:t/>
            </a:r>
            <a:br>
              <a:rPr lang="en-US" altLang="zh-TW" sz="1400" b="1" dirty="0" smtClean="0">
                <a:latin typeface="+mj-ea"/>
              </a:rPr>
            </a:b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" y="0"/>
            <a:ext cx="3961956" cy="2268537"/>
          </a:xfrm>
        </p:spPr>
        <p:txBody>
          <a:bodyPr>
            <a:noAutofit/>
          </a:bodyPr>
          <a:lstStyle/>
          <a:p>
            <a:pPr fontAlgn="ctr"/>
            <a:r>
              <a:rPr lang="zh-CN" altLang="en-US" sz="1600" b="1" dirty="0" smtClean="0">
                <a:solidFill>
                  <a:srgbClr val="FFFF00"/>
                </a:solidFill>
              </a:rPr>
              <a:t>七個見證人</a:t>
            </a:r>
            <a:endParaRPr lang="en-US" altLang="zh-TW" sz="1600" b="1" dirty="0" smtClean="0">
              <a:solidFill>
                <a:srgbClr val="FFFF00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en-US" altLang="zh-CN" sz="14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施洗約翰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b="1" dirty="0" smtClean="0"/>
              <a:t> 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拿但業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en-US" altLang="en-US" sz="14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彼得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 耶穌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 馬大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 多馬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 約翰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1766" y="251459"/>
            <a:ext cx="3488135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" y="0"/>
            <a:ext cx="3961956" cy="2268537"/>
          </a:xfrm>
        </p:spPr>
        <p:txBody>
          <a:bodyPr>
            <a:noAutofit/>
          </a:bodyPr>
          <a:lstStyle/>
          <a:p>
            <a:pPr fontAlgn="ctr"/>
            <a:r>
              <a:rPr lang="zh-CN" altLang="en-US" sz="1400" b="1" dirty="0" smtClean="0">
                <a:solidFill>
                  <a:srgbClr val="FFFF00"/>
                </a:solidFill>
              </a:rPr>
              <a:t>七個神蹟</a:t>
            </a:r>
            <a:endParaRPr lang="en-US" altLang="zh-TW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1766" y="251459"/>
            <a:ext cx="3488135" cy="306325"/>
          </a:xfrm>
        </p:spPr>
        <p:txBody>
          <a:bodyPr/>
          <a:lstStyle/>
          <a:p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468" y="242744"/>
          <a:ext cx="4046220" cy="1952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834"/>
                <a:gridCol w="2803386"/>
              </a:tblGrid>
              <a:tr h="236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solidFill>
                            <a:schemeClr val="bg1"/>
                          </a:solidFill>
                          <a:latin typeface="Calibri"/>
                          <a:ea typeface="SimSun"/>
                          <a:cs typeface="SimSun"/>
                        </a:rPr>
                        <a:t>變水為酒</a:t>
                      </a:r>
                      <a:endParaRPr lang="en-US" sz="1300" b="1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solidFill>
                            <a:schemeClr val="bg1"/>
                          </a:solidFill>
                          <a:latin typeface="Calibri"/>
                          <a:ea typeface="SimSun"/>
                          <a:cs typeface="SimSun"/>
                        </a:rPr>
                        <a:t>掌管質量，給人喜樂，是我們的滿足</a:t>
                      </a:r>
                      <a:endParaRPr lang="en-US" sz="1300" b="1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醫治大臣之子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掌管空間，醫治的</a:t>
                      </a:r>
                      <a:r>
                        <a:rPr lang="zh-CN" sz="1300" b="1" dirty="0" smtClean="0">
                          <a:latin typeface="Calibri"/>
                          <a:ea typeface="SimSun"/>
                          <a:cs typeface="SimSun"/>
                        </a:rPr>
                        <a:t>主，是</a:t>
                      </a: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我們的健康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醫治畢士大池旁的人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掌管時間</a:t>
                      </a:r>
                      <a:r>
                        <a:rPr lang="en-US" sz="1300" b="1" dirty="0">
                          <a:latin typeface="SimSun"/>
                          <a:ea typeface="SimSun"/>
                          <a:cs typeface="SimSun"/>
                        </a:rPr>
                        <a:t>,</a:t>
                      </a:r>
                      <a:r>
                        <a:rPr lang="zh-CN" sz="1300" b="1" dirty="0">
                          <a:latin typeface="SimSun"/>
                          <a:ea typeface="SimSun"/>
                          <a:cs typeface="SimSun"/>
                        </a:rPr>
                        <a:t>賜人力量，是我們的能力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餵飽五千人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掌管數量，使人飽足，是生命的糧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行走在水面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掌管自然律，是我們的平安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醫治生來瞎眼的人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掌管災禍，賜人光明，是世界的光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使拉撒</a:t>
                      </a:r>
                      <a:r>
                        <a:rPr lang="zh-CN" sz="1300" b="1" dirty="0" smtClean="0">
                          <a:latin typeface="Calibri"/>
                          <a:ea typeface="SimSun"/>
                          <a:cs typeface="SimSun"/>
                        </a:rPr>
                        <a:t>路復</a:t>
                      </a: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活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300" b="1" dirty="0">
                          <a:latin typeface="Calibri"/>
                          <a:ea typeface="SimSun"/>
                          <a:cs typeface="SimSun"/>
                        </a:rPr>
                        <a:t>掌管生死，賜人生命，是生命的主</a:t>
                      </a:r>
                      <a:endParaRPr lang="en-US" sz="13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" y="0"/>
            <a:ext cx="3961956" cy="2268537"/>
          </a:xfrm>
        </p:spPr>
        <p:txBody>
          <a:bodyPr>
            <a:noAutofit/>
          </a:bodyPr>
          <a:lstStyle/>
          <a:p>
            <a:pPr fontAlgn="ctr"/>
            <a:r>
              <a:rPr lang="zh-CN" altLang="en-US" sz="1600" b="1" dirty="0" smtClean="0">
                <a:solidFill>
                  <a:srgbClr val="FFFF00"/>
                </a:solidFill>
              </a:rPr>
              <a:t>七句 “我是”</a:t>
            </a:r>
            <a:endParaRPr lang="en-US" altLang="zh-TW" sz="1600" b="1" dirty="0" smtClean="0">
              <a:solidFill>
                <a:srgbClr val="FFFF00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生命的糧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世界的光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羊的門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好牧人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en-US" altLang="zh-CN" sz="14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復活和生命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道路、真理、生命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800" dirty="0" smtClean="0"/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真葡萄樹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9198" y="114300"/>
            <a:ext cx="3500698" cy="1920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6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en-US" altLang="en-US" sz="16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008" y="379477"/>
            <a:ext cx="3961956" cy="1788478"/>
          </a:xfrm>
        </p:spPr>
        <p:txBody>
          <a:bodyPr>
            <a:noAutofit/>
          </a:bodyPr>
          <a:lstStyle/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在約翰福音中出現了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 98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次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en-US" altLang="zh-CN" sz="14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信就是接受所信的對象（約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1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：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12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）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algn="l" fontAlgn="ctr"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chemeClr val="tx1"/>
                </a:solidFill>
              </a:rPr>
              <a:t>不只是理智上的同意，更是關係的建立，是信靠順服，持續的相信，堅信不動搖。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0910" y="306323"/>
            <a:ext cx="3488135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CN" altLang="en-US" sz="1800" b="1" dirty="0" smtClean="0">
                <a:solidFill>
                  <a:srgbClr val="FFFF00"/>
                </a:solidFill>
              </a:rPr>
              <a:t>相信</a:t>
            </a:r>
            <a:r>
              <a:rPr lang="en-US" sz="1800" b="1" dirty="0" smtClean="0">
                <a:solidFill>
                  <a:srgbClr val="FFFF00"/>
                </a:solidFill>
              </a:rPr>
              <a:t/>
            </a:r>
            <a:br>
              <a:rPr lang="en-US" sz="1800" b="1" dirty="0" smtClean="0">
                <a:solidFill>
                  <a:srgbClr val="FFFF00"/>
                </a:solidFill>
              </a:rPr>
            </a:br>
            <a:endParaRPr lang="en-US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008" y="379477"/>
            <a:ext cx="3961956" cy="1788478"/>
          </a:xfrm>
        </p:spPr>
        <p:txBody>
          <a:bodyPr>
            <a:noAutofit/>
          </a:bodyPr>
          <a:lstStyle/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受聖靈的洗；在聖靈裏重生；如活水江河；在聖靈和真理中敬拜；聖靈是跟耶穌一樣的安慰者；真理的靈，指教人明白真理，感動人自責，領受被聖靈充滿，活出耶穌所帶來的豐盛的生命，並榮耀耶穌。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0910" y="306323"/>
            <a:ext cx="3488135" cy="306325"/>
          </a:xfrm>
        </p:spPr>
        <p:txBody>
          <a:bodyPr/>
          <a:lstStyle/>
          <a:p>
            <a:pPr lvl="0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CN" altLang="en-US" sz="1800" b="1" dirty="0" smtClean="0"/>
              <a:t>聖靈及聖靈的工作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" y="0"/>
            <a:ext cx="3961956" cy="2171699"/>
          </a:xfrm>
        </p:spPr>
        <p:txBody>
          <a:bodyPr>
            <a:noAutofit/>
          </a:bodyPr>
          <a:lstStyle/>
          <a:p>
            <a:pPr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約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5: 1-5 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這事以後，到了猶太人的一個節期，耶穌就上耶路撒冷去。在耶路撒冷，靠近羊門有一個池子，希伯來話叫作畢士大，旁邊有五個廊子；裡面躺著瞎眼的、瘸腿的、血氣枯乾的許多病人。等候水動；因為有天使按時下池子攪動那水，水動之後，誰先下去，無論害甚麼病就痊癒了。在那裡有一個人，病了三十八年。</a:t>
            </a:r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95528" y="0"/>
            <a:ext cx="3151261" cy="306325"/>
          </a:xfrm>
        </p:spPr>
        <p:txBody>
          <a:bodyPr/>
          <a:lstStyle/>
          <a:p>
            <a:pPr lvl="0" algn="l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030536" cy="2171699"/>
          </a:xfrm>
        </p:spPr>
        <p:txBody>
          <a:bodyPr>
            <a:noAutofit/>
          </a:bodyPr>
          <a:lstStyle/>
          <a:p>
            <a:pPr lvl="0" algn="l" fontAlgn="ctr"/>
            <a:endParaRPr lang="en-US" altLang="zh-CN" sz="1400" b="1" dirty="0" smtClean="0">
              <a:solidFill>
                <a:schemeClr val="tx1"/>
              </a:solidFill>
            </a:endParaRPr>
          </a:p>
          <a:p>
            <a:pPr lvl="0"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畢士大 的原文是 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“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house of mercy”, 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憐憫之家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zh-CN" sz="1400" b="1" dirty="0" smtClean="0">
              <a:solidFill>
                <a:schemeClr val="tx1"/>
              </a:solidFill>
            </a:endParaRPr>
          </a:p>
          <a:p>
            <a:pPr lvl="0" algn="l" fontAlgn="ctr"/>
            <a:r>
              <a:rPr lang="zh-CN" altLang="en-US" sz="1400" b="1" dirty="0" smtClean="0">
                <a:solidFill>
                  <a:schemeClr val="tx1"/>
                </a:solidFill>
              </a:rPr>
              <a:t>病人的情形：</a:t>
            </a:r>
            <a:endParaRPr lang="en-US" altLang="zh-CN" sz="1400" b="1" dirty="0" smtClean="0">
              <a:solidFill>
                <a:schemeClr val="tx1"/>
              </a:solidFill>
            </a:endParaRPr>
          </a:p>
          <a:p>
            <a:pPr lvl="0"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zh-TW" sz="1400" b="1" dirty="0" smtClean="0">
              <a:solidFill>
                <a:schemeClr val="tx1"/>
              </a:solidFill>
            </a:endParaRPr>
          </a:p>
          <a:p>
            <a:pPr algn="l" fontAlgn="ctr"/>
            <a:endParaRPr lang="en-US" altLang="en-US" sz="1400" b="1" dirty="0" smtClean="0">
              <a:solidFill>
                <a:schemeClr val="tx1"/>
              </a:solidFill>
            </a:endParaRPr>
          </a:p>
          <a:p>
            <a:pPr lvl="0" algn="l" fontAlgn="ctr">
              <a:buFont typeface="Wingdings" pitchFamily="2" charset="2"/>
              <a:buChar char="Ø"/>
            </a:pPr>
            <a:endParaRPr lang="en-US" altLang="en-US" sz="1400" b="1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95528" y="0"/>
            <a:ext cx="3151261" cy="306325"/>
          </a:xfrm>
        </p:spPr>
        <p:txBody>
          <a:bodyPr/>
          <a:lstStyle/>
          <a:p>
            <a:pPr lvl="0" algn="l"/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en-US" sz="1400" b="1" spc="12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en-US" altLang="en-US" sz="1400" b="1" spc="12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1575</TotalTime>
  <Words>873</Words>
  <Application>Microsoft Office PowerPoint</Application>
  <PresentationFormat>Custom</PresentationFormat>
  <Paragraphs>88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等线</vt:lpstr>
      <vt:lpstr>方正姚体</vt:lpstr>
      <vt:lpstr>微軟正黑體</vt:lpstr>
      <vt:lpstr>SimSun</vt:lpstr>
      <vt:lpstr>Arial</vt:lpstr>
      <vt:lpstr>Arial Narrow</vt:lpstr>
      <vt:lpstr>Calibri</vt:lpstr>
      <vt:lpstr>Times New Roman</vt:lpstr>
      <vt:lpstr>Wingdings</vt:lpstr>
      <vt:lpstr>Horizon</vt:lpstr>
      <vt:lpstr> </vt:lpstr>
      <vt:lpstr>約20:31  但記這些事要叫你們信耶穌是基督，是神的兒子，並且叫你們信了他，就可以因他的名得生命。  約翰福音的主旨為要證明主耶穌是基督，是彌賽亞，是神的兒子，為要顯明耶穌的神性，祂是完全的神。幾乎在每一章中都顯明了耶穌的神性。  </vt:lpstr>
      <vt:lpstr>         </vt:lpstr>
      <vt:lpstr>           </vt:lpstr>
      <vt:lpstr>         </vt:lpstr>
      <vt:lpstr>        相信 </vt:lpstr>
      <vt:lpstr>        聖靈及聖靈的工作 </vt:lpstr>
      <vt:lpstr>      </vt:lpstr>
      <vt:lpstr>         </vt:lpstr>
      <vt:lpstr>         </vt:lpstr>
      <vt:lpstr>         耶穌的邀請</vt:lpstr>
      <vt:lpstr>         耶穌的邀請</vt:lpstr>
      <vt:lpstr>         耶穌是醫治的源頭，是生命的主</vt:lpstr>
      <vt:lpstr>       </vt:lpstr>
      <vt:lpstr>         人的回應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Lee</dc:creator>
  <cp:lastModifiedBy>Wendy Chen</cp:lastModifiedBy>
  <cp:revision>177</cp:revision>
  <dcterms:created xsi:type="dcterms:W3CDTF">2014-09-16T21:36:11Z</dcterms:created>
  <dcterms:modified xsi:type="dcterms:W3CDTF">2016-06-14T05:02:27Z</dcterms:modified>
</cp:coreProperties>
</file>