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527" r:id="rId2"/>
    <p:sldId id="529" r:id="rId3"/>
    <p:sldId id="530" r:id="rId4"/>
    <p:sldId id="531" r:id="rId5"/>
    <p:sldId id="532" r:id="rId6"/>
    <p:sldId id="535" r:id="rId7"/>
    <p:sldId id="534" r:id="rId8"/>
    <p:sldId id="533" r:id="rId9"/>
    <p:sldId id="536" r:id="rId10"/>
    <p:sldId id="539" r:id="rId11"/>
    <p:sldId id="538" r:id="rId12"/>
    <p:sldId id="540" r:id="rId13"/>
    <p:sldId id="541" r:id="rId14"/>
  </p:sldIdLst>
  <p:sldSz cx="10515600" cy="59436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2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3190" autoAdjust="0"/>
  </p:normalViewPr>
  <p:slideViewPr>
    <p:cSldViewPr>
      <p:cViewPr varScale="1">
        <p:scale>
          <a:sx n="70" d="100"/>
          <a:sy n="70" d="100"/>
        </p:scale>
        <p:origin x="96" y="292"/>
      </p:cViewPr>
      <p:guideLst>
        <p:guide orient="horz" pos="1872"/>
        <p:guide pos="33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401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9" y="1"/>
            <a:ext cx="4301543" cy="3401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A444D-05DC-4304-9F93-31A728008C83}" type="datetimeFigureOut">
              <a:rPr lang="en-US" smtClean="0"/>
              <a:pPr/>
              <a:t>12/23/2018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400"/>
            <a:ext cx="4301543" cy="3401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9" y="6456400"/>
            <a:ext cx="4301543" cy="3401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17B0D-E546-48CE-9E48-F9EECBBCAC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68340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401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1"/>
            <a:ext cx="4301543" cy="3401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054B7-85D6-48C2-AA9E-6AF44A134990}" type="datetimeFigureOut">
              <a:rPr lang="en-US" smtClean="0"/>
              <a:pPr/>
              <a:t>12/23/2018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08275" y="509588"/>
            <a:ext cx="451008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29362"/>
            <a:ext cx="7941310" cy="3058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400"/>
            <a:ext cx="4301543" cy="3401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6456400"/>
            <a:ext cx="4301543" cy="3401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582FE-502D-4D8C-B7EC-00736D41D7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3008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E493-8009-4FB8-AEDF-7948CCF9470E}" type="datetime1">
              <a:rPr lang="en-US" altLang="zh-CN" smtClean="0"/>
              <a:t>12/23/2018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" y="-1"/>
            <a:ext cx="420624" cy="5940529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55992" y="589747"/>
            <a:ext cx="52578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09435" y="589747"/>
            <a:ext cx="31546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87524" y="589747"/>
            <a:ext cx="10515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55033" y="589747"/>
            <a:ext cx="10515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51560" y="3764281"/>
            <a:ext cx="8938260" cy="1711757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51560" y="2456688"/>
            <a:ext cx="8938260" cy="1307592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93585" y="4374408"/>
            <a:ext cx="84125" cy="14660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93585" y="4157243"/>
            <a:ext cx="84125" cy="19812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93585" y="4019327"/>
            <a:ext cx="84125" cy="11887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93585" y="3936885"/>
            <a:ext cx="84125" cy="6339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8A27-6607-4241-96C5-DA8CAD523E0D}" type="datetime1">
              <a:rPr lang="en-US" altLang="zh-CN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3810" y="238021"/>
            <a:ext cx="2278380" cy="5071322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1041" y="238021"/>
            <a:ext cx="6747510" cy="507132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C42D-EA88-476B-A5DA-DC0B81143099}" type="datetime1">
              <a:rPr lang="en-US" altLang="zh-CN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5545-CD7F-446A-B999-6102492891E0}" type="datetime1">
              <a:rPr lang="en-US" altLang="zh-CN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5553295" y="930703"/>
            <a:ext cx="4970456" cy="50190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0061" y="0"/>
            <a:ext cx="6341716" cy="57332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5714377" y="1117385"/>
            <a:ext cx="3566160" cy="136702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6835141" y="0"/>
            <a:ext cx="3154681" cy="36982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6835140" y="3698240"/>
            <a:ext cx="3680460" cy="990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6835141" y="0"/>
            <a:ext cx="1577340" cy="36982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6840619" y="3680356"/>
            <a:ext cx="2404347" cy="226324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6835141" y="3698240"/>
            <a:ext cx="1840230" cy="22453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6835140" y="1188720"/>
            <a:ext cx="3680460" cy="25095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6835140" y="1518920"/>
            <a:ext cx="3680460" cy="21793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139190" y="3698240"/>
            <a:ext cx="5695950" cy="22453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613410" y="3698240"/>
            <a:ext cx="6134100" cy="22453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21848" y="2113280"/>
            <a:ext cx="648462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421848" y="1849120"/>
            <a:ext cx="6484620" cy="18491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5257801" y="3698240"/>
            <a:ext cx="1577340" cy="22453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937" y="1171449"/>
            <a:ext cx="6575755" cy="847155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0F89-2E47-4696-BF4E-8C83FF665CE1}" type="datetime1">
              <a:rPr lang="en-US" altLang="zh-CN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7634" y="348629"/>
            <a:ext cx="9779508" cy="768096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937" y="443789"/>
            <a:ext cx="9379916" cy="673608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427269" y="589747"/>
            <a:ext cx="31546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72777" y="589747"/>
            <a:ext cx="31546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515718" y="589747"/>
            <a:ext cx="10515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548208" y="589747"/>
            <a:ext cx="10515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75549" y="589747"/>
            <a:ext cx="42063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43789"/>
            <a:ext cx="9464041" cy="79248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995" y="1534436"/>
            <a:ext cx="4644390" cy="3922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45" y="1534436"/>
            <a:ext cx="4644390" cy="3922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FBB4-2251-481E-B76B-0CA0023DF180}" type="datetime1">
              <a:rPr lang="en-US" altLang="zh-CN" smtClean="0"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" y="348630"/>
            <a:ext cx="10197142" cy="768096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548" y="443789"/>
            <a:ext cx="8938260" cy="79248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1" y="1568450"/>
            <a:ext cx="4646216" cy="554460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41780" y="1568450"/>
            <a:ext cx="4648041" cy="554460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25781" y="2131166"/>
            <a:ext cx="4646216" cy="3431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80" y="2131166"/>
            <a:ext cx="4648041" cy="3431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0F46-4033-4E1A-A2F6-502A56A2A9A4}" type="datetime1">
              <a:rPr lang="en-US" altLang="zh-CN" smtClean="0"/>
              <a:t>12/23/2018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0958" y="589747"/>
            <a:ext cx="52578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4402" y="589747"/>
            <a:ext cx="31546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2490" y="589747"/>
            <a:ext cx="10515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589747"/>
            <a:ext cx="10515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72236" y="589747"/>
            <a:ext cx="31546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217743" y="589747"/>
            <a:ext cx="31546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60685" y="589747"/>
            <a:ext cx="10515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93175" y="589747"/>
            <a:ext cx="10515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20516" y="589747"/>
            <a:ext cx="42063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443789"/>
            <a:ext cx="8938260" cy="79248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05A2-95FB-4117-B487-3AF4E37FECCF}" type="datetime1">
              <a:rPr lang="en-US" altLang="zh-CN" smtClean="0"/>
              <a:t>12/23/2018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12D19-CDC5-40D6-80BC-D85B848C00C8}" type="datetime1">
              <a:rPr lang="en-US" altLang="zh-CN" smtClean="0"/>
              <a:t>12/23/2018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669" y="236643"/>
            <a:ext cx="9464041" cy="100711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88670" y="1243753"/>
            <a:ext cx="2891790" cy="39624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43350" y="1243753"/>
            <a:ext cx="6309360" cy="3962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CD0A-76E5-4600-ACF4-8914E0F508D8}" type="datetime1">
              <a:rPr lang="en-US" altLang="zh-CN" smtClean="0"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23237" y="0"/>
            <a:ext cx="10094976" cy="1627632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17675" y="1633691"/>
            <a:ext cx="10100015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9810577" y="1038441"/>
            <a:ext cx="115061" cy="14773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051560" y="382418"/>
            <a:ext cx="7886700" cy="608182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3237" y="1641278"/>
            <a:ext cx="10094976" cy="429879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051560" y="996791"/>
            <a:ext cx="7886700" cy="59436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9985838" y="1170521"/>
            <a:ext cx="115061" cy="14773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9586911" y="1259929"/>
            <a:ext cx="115061" cy="14773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48550" y="48099"/>
            <a:ext cx="2453640" cy="316442"/>
          </a:xfrm>
        </p:spPr>
        <p:txBody>
          <a:bodyPr/>
          <a:lstStyle/>
          <a:p>
            <a:fld id="{5B39A564-BDE4-42B5-9293-CAA3DD13CA49}" type="datetime1">
              <a:rPr lang="en-US" altLang="zh-CN" smtClean="0"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51560" y="48099"/>
            <a:ext cx="6396990" cy="31644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190" y="48099"/>
            <a:ext cx="525780" cy="316442"/>
          </a:xfrm>
        </p:spPr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-1"/>
            <a:ext cx="420624" cy="5940529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93585" y="4374408"/>
            <a:ext cx="84125" cy="14660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93585" y="4157243"/>
            <a:ext cx="84125" cy="19812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93585" y="4019327"/>
            <a:ext cx="84125" cy="11887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93585" y="3936885"/>
            <a:ext cx="84125" cy="6339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55992" y="589747"/>
            <a:ext cx="52578" cy="316992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09435" y="589747"/>
            <a:ext cx="31546" cy="316992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87524" y="589747"/>
            <a:ext cx="10515" cy="316992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55033" y="589747"/>
            <a:ext cx="10515" cy="316992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051560" y="443789"/>
            <a:ext cx="8938260" cy="79248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51560" y="1545752"/>
            <a:ext cx="8938260" cy="3962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48550" y="5561119"/>
            <a:ext cx="2453640" cy="31644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C6A91CF-5E16-4017-B3F1-CF269CA4B616}" type="datetime1">
              <a:rPr lang="en-US" altLang="zh-CN" smtClean="0"/>
              <a:t>12/23/2018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051560" y="5561119"/>
            <a:ext cx="6396990" cy="31644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902190" y="5561119"/>
            <a:ext cx="525780" cy="31644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CB69FB3D-56A5-46E4-93B8-F074D36DB1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515601" cy="5943599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1E6A5937-2E4A-4564-8339-B4B2C23508E8}"/>
              </a:ext>
            </a:extLst>
          </p:cNvPr>
          <p:cNvSpPr/>
          <p:nvPr/>
        </p:nvSpPr>
        <p:spPr>
          <a:xfrm>
            <a:off x="1" y="955576"/>
            <a:ext cx="1051559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YuanB5 Bold" pitchFamily="34" charset="-120"/>
                <a:ea typeface="AR YuanB5 Bold" pitchFamily="34" charset="-120"/>
                <a:cs typeface="Arial" charset="0"/>
              </a:rPr>
              <a:t>興起，發光！</a:t>
            </a:r>
            <a:r>
              <a:rPr lang="en-US" altLang="zh-CN" sz="6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YuanB5 Bold" pitchFamily="34" charset="-120"/>
                <a:ea typeface="AR YuanB5 Bold" pitchFamily="34" charset="-120"/>
                <a:cs typeface="Arial" charset="0"/>
              </a:rPr>
              <a:t>Ⅱ</a:t>
            </a:r>
            <a:endParaRPr lang="en-US" altLang="en-US" sz="6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</p:txBody>
      </p:sp>
      <p:pic>
        <p:nvPicPr>
          <p:cNvPr id="1026" name="Picture 2" descr="http://www.mingding.org/wp-content/uploads/2015/03/worship-850x453-660x330.jpg">
            <a:extLst>
              <a:ext uri="{FF2B5EF4-FFF2-40B4-BE49-F238E27FC236}">
                <a16:creationId xmlns:a16="http://schemas.microsoft.com/office/drawing/2014/main" id="{51DD8DF9-A879-45B6-AB31-5CFEE644E6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00349"/>
            <a:ext cx="10515599" cy="3143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273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CB69FB3D-56A5-46E4-93B8-F074D36DB1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515601" cy="5943599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1E6A5937-2E4A-4564-8339-B4B2C23508E8}"/>
              </a:ext>
            </a:extLst>
          </p:cNvPr>
          <p:cNvSpPr/>
          <p:nvPr/>
        </p:nvSpPr>
        <p:spPr>
          <a:xfrm>
            <a:off x="1" y="19472"/>
            <a:ext cx="1044237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altLang="zh-CN" sz="2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altLang="zh-CN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3. </a:t>
            </a:r>
            <a:r>
              <a:rPr lang="zh-CN" altLang="zh-CN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教導：</a:t>
            </a:r>
          </a:p>
          <a:p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　　</a:t>
            </a:r>
            <a:endParaRPr lang="en-US" altLang="zh-CN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教導是教會基本功能。若忽略教導工作，</a:t>
            </a:r>
            <a:r>
              <a:rPr lang="zh-CN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弟兄姊妹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在信仰上</a:t>
            </a:r>
            <a:r>
              <a:rPr lang="zh-CN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就會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模糊，在事奉上輕忽，在生活上失敗。耶穌所留下的大使命：“…凡我所吩咐你們的，都教訓他們遵守…”（太</a:t>
            </a:r>
            <a:r>
              <a:rPr lang="en-US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28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19-20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r>
              <a:rPr lang="zh-CN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這是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歷代</a:t>
            </a:r>
            <a:r>
              <a:rPr lang="zh-CN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教會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教育的基礎。</a:t>
            </a:r>
          </a:p>
          <a:p>
            <a:endParaRPr lang="zh-CN" altLang="zh-CN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68249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CB69FB3D-56A5-46E4-93B8-F074D36DB1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515601" cy="5943599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1E6A5937-2E4A-4564-8339-B4B2C23508E8}"/>
              </a:ext>
            </a:extLst>
          </p:cNvPr>
          <p:cNvSpPr/>
          <p:nvPr/>
        </p:nvSpPr>
        <p:spPr>
          <a:xfrm>
            <a:off x="1" y="19472"/>
            <a:ext cx="10442375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altLang="zh-CN" sz="2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altLang="zh-CN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4. </a:t>
            </a:r>
            <a:r>
              <a:rPr lang="zh-CN" altLang="zh-CN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裝備：</a:t>
            </a:r>
          </a:p>
          <a:p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　　</a:t>
            </a:r>
            <a:endParaRPr lang="en-US" altLang="zh-CN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“神所賜的有使徒，有先知，有傳福音的，有牧師和教師，為要成全聖徒。”（弗</a:t>
            </a:r>
            <a:r>
              <a:rPr lang="en-US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11-12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）“成全”一詞的原文有裝備之意，表明教會的</a:t>
            </a:r>
            <a:r>
              <a:rPr lang="zh-CN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領袖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應當訓練會眾有</a:t>
            </a:r>
            <a:r>
              <a:rPr lang="zh-CN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服事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的才能，並動員</a:t>
            </a:r>
            <a:r>
              <a:rPr lang="zh-CN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大家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參與教會事工，</a:t>
            </a:r>
            <a:r>
              <a:rPr lang="zh-CN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相信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神</a:t>
            </a:r>
            <a:r>
              <a:rPr lang="zh-CN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呼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召我們並非人人都作領袖，但人人都可</a:t>
            </a:r>
            <a:r>
              <a:rPr lang="zh-CN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被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</a:t>
            </a:r>
            <a:r>
              <a:rPr lang="zh-CN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使用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，各盡其職，共同建立基督榮耀的身體。</a:t>
            </a:r>
          </a:p>
          <a:p>
            <a:endParaRPr lang="zh-CN" altLang="zh-CN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zh-CN" altLang="zh-CN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78642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CB69FB3D-56A5-46E4-93B8-F074D36DB1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515601" cy="5943599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1E6A5937-2E4A-4564-8339-B4B2C23508E8}"/>
              </a:ext>
            </a:extLst>
          </p:cNvPr>
          <p:cNvSpPr/>
          <p:nvPr/>
        </p:nvSpPr>
        <p:spPr>
          <a:xfrm>
            <a:off x="1" y="19472"/>
            <a:ext cx="10442375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5. </a:t>
            </a:r>
            <a:r>
              <a:rPr lang="zh-CN" altLang="zh-CN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傳福音：</a:t>
            </a:r>
          </a:p>
          <a:p>
            <a:endParaRPr lang="en-US" altLang="zh-CN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主耶穌升天前賜給教會的使命是“你們要去，使萬民作我的門徒。”（太</a:t>
            </a:r>
            <a:r>
              <a:rPr lang="en-US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28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19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）又說：“你們就是這些事的見證”（路</a:t>
            </a:r>
            <a:r>
              <a:rPr lang="en-US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23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48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），這是教會首要任務，差不多二千年來，這神聖的呼召仍在每一時代，每一個順服的心靈響起；我們活着，就是主耶穌的見證。我們可藉着有</a:t>
            </a:r>
            <a:r>
              <a:rPr lang="zh-CN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好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行為，藉着口頭或其他的大眾謀介去傳揚福音，將人心意奪回，歸向基督。</a:t>
            </a:r>
            <a:r>
              <a:rPr lang="zh-CN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初代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教會的信徒</a:t>
            </a:r>
            <a:r>
              <a:rPr lang="zh-CN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就是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，一心一意，到處傳講福音。</a:t>
            </a:r>
          </a:p>
        </p:txBody>
      </p:sp>
    </p:spTree>
    <p:extLst>
      <p:ext uri="{BB962C8B-B14F-4D97-AF65-F5344CB8AC3E}">
        <p14:creationId xmlns:p14="http://schemas.microsoft.com/office/powerpoint/2010/main" val="2704816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CB69FB3D-56A5-46E4-93B8-F074D36DB1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515601" cy="5943599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1E6A5937-2E4A-4564-8339-B4B2C23508E8}"/>
              </a:ext>
            </a:extLst>
          </p:cNvPr>
          <p:cNvSpPr/>
          <p:nvPr/>
        </p:nvSpPr>
        <p:spPr>
          <a:xfrm>
            <a:off x="1" y="19472"/>
            <a:ext cx="1044237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6. </a:t>
            </a:r>
            <a:r>
              <a:rPr lang="zh-CN" altLang="zh-CN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關懷社會：</a:t>
            </a:r>
          </a:p>
          <a:p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　　</a:t>
            </a:r>
            <a:endParaRPr lang="en-US" altLang="zh-CN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耶穌的一生是以僕人的姿態去服事眾人，“祂傳和平的福音…祂周流四方行善事。”（徒</a:t>
            </a:r>
            <a:r>
              <a:rPr lang="en-US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10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36-38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）今日教會也應當以愛心服事有需要的人，負起社會的責任，關懷人們生活上的需要。</a:t>
            </a:r>
          </a:p>
          <a:p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　　</a:t>
            </a:r>
            <a:endParaRPr lang="en-US" altLang="zh-CN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保羅提醒我們：“…無論作甚麼，都要為榮耀神而行。”（林前</a:t>
            </a:r>
            <a:r>
              <a:rPr lang="en-US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10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31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）這是恩典，也是命令。願我們更愛主，恆切禱告，竭力傳道，榮神益人！</a:t>
            </a:r>
          </a:p>
          <a:p>
            <a:endParaRPr lang="zh-CN" altLang="zh-CN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zh-CN" altLang="zh-CN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9618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CB69FB3D-56A5-46E4-93B8-F074D36DB1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515601" cy="5943599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1E6A5937-2E4A-4564-8339-B4B2C23508E8}"/>
              </a:ext>
            </a:extLst>
          </p:cNvPr>
          <p:cNvSpPr/>
          <p:nvPr/>
        </p:nvSpPr>
        <p:spPr>
          <a:xfrm>
            <a:off x="1" y="163488"/>
            <a:ext cx="105155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zh-CN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“榮耀”</a:t>
            </a:r>
            <a:r>
              <a:rPr lang="zh-CN" altLang="zh-C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這詞，</a:t>
            </a:r>
            <a:r>
              <a:rPr lang="zh-CN" altLang="zh-CN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含有光明，偉大，廣闊，可愛</a:t>
            </a:r>
            <a:endParaRPr lang="en-US" altLang="zh-CN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altLang="zh-CN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  </a:t>
            </a:r>
            <a:r>
              <a:rPr lang="zh-CN" altLang="zh-CN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慕的意思。</a:t>
            </a:r>
            <a:endParaRPr lang="en-US" altLang="zh-CN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altLang="zh-CN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zh-C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論到教會，保羅說：基督愛教會，為教會舍己，要用水借著道，把教會洗淨，成為聖潔，可以獻給自己，作個榮耀的教會。（弗</a:t>
            </a:r>
            <a:r>
              <a:rPr lang="en-US" altLang="zh-C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zh-CN" altLang="zh-C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25-27</a:t>
            </a:r>
            <a:r>
              <a:rPr lang="zh-CN" altLang="zh-C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）可見教會一旦被建立起來，就具有榮耀的特質。</a:t>
            </a:r>
            <a:endParaRPr lang="en-US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61050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CB69FB3D-56A5-46E4-93B8-F074D36DB1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515601" cy="5943599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1E6A5937-2E4A-4564-8339-B4B2C23508E8}"/>
              </a:ext>
            </a:extLst>
          </p:cNvPr>
          <p:cNvSpPr/>
          <p:nvPr/>
        </p:nvSpPr>
        <p:spPr>
          <a:xfrm>
            <a:off x="1" y="91480"/>
            <a:ext cx="10442375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一．教會是甚麼</a:t>
            </a:r>
            <a:endParaRPr lang="en-US" altLang="zh-CN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altLang="zh-CN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“教會”在希臘原文</a:t>
            </a:r>
            <a:r>
              <a:rPr lang="zh-CN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有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“出來”，“呼召”</a:t>
            </a:r>
            <a:r>
              <a:rPr lang="zh-CN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的意思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zh-CN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是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指著被神呼召出來的一群人，教會是神從世界召出來的一群人，使他們“在世而不屬世”的（約一</a:t>
            </a:r>
            <a:r>
              <a:rPr lang="en-US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7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14-16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）所以第一步，我們因信主耶穌，蒙聖靈重生而得新生命，使我們不屬世界，並可享用神永恆的豐盛。第二步，聖靈感動我們聚在一起，兩三人奉主耶穌的名聚在一起時，主就在我們中間，這就是教會的真義。</a:t>
            </a:r>
          </a:p>
        </p:txBody>
      </p:sp>
    </p:spTree>
    <p:extLst>
      <p:ext uri="{BB962C8B-B14F-4D97-AF65-F5344CB8AC3E}">
        <p14:creationId xmlns:p14="http://schemas.microsoft.com/office/powerpoint/2010/main" val="3401632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CB69FB3D-56A5-46E4-93B8-F074D36DB1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515601" cy="5943599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1E6A5937-2E4A-4564-8339-B4B2C23508E8}"/>
              </a:ext>
            </a:extLst>
          </p:cNvPr>
          <p:cNvSpPr/>
          <p:nvPr/>
        </p:nvSpPr>
        <p:spPr>
          <a:xfrm>
            <a:off x="1" y="91480"/>
            <a:ext cx="10515599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二．榮耀的誕生</a:t>
            </a:r>
          </a:p>
          <a:p>
            <a:endParaRPr lang="en-US" altLang="zh-CN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教會是在聖靈降臨時誕生的。使徒行傳第</a:t>
            </a:r>
            <a:r>
              <a:rPr lang="en-US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章記載，五旬節時，聖靈降臨如同一陣大風吹過，門徒們就被聖靈充滿了。他們大有能力為主作見證，結果那天有三千人聽了彼得所傳的信息而悔改受洗歸主，主又將得救的人天天加給他們。當時信主的人同心合意的聚會，</a:t>
            </a:r>
            <a:endParaRPr lang="en-US" altLang="zh-CN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主與他們同在，教會就這樣產生了。教會與社會上一般的組織不同，因為教會是在主名下設立的，教會也是在神的旨意與計劃當中成立的。</a:t>
            </a:r>
            <a:endParaRPr lang="en-US" alt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563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CB69FB3D-56A5-46E4-93B8-F074D36DB1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515601" cy="5943599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1E6A5937-2E4A-4564-8339-B4B2C23508E8}"/>
              </a:ext>
            </a:extLst>
          </p:cNvPr>
          <p:cNvSpPr/>
          <p:nvPr/>
        </p:nvSpPr>
        <p:spPr>
          <a:xfrm>
            <a:off x="1" y="0"/>
            <a:ext cx="10515599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三．榮耀的身體</a:t>
            </a:r>
          </a:p>
          <a:p>
            <a:endParaRPr lang="en-US" altLang="zh-CN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保羅對教會最常用的描述就是“基督的身體”。古今的信徒，都在靈裏聯合，成為一個身體。這表明多方面重要的真理：</a:t>
            </a:r>
            <a:endParaRPr lang="en-US" altLang="zh-CN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altLang="zh-CN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altLang="zh-CN" sz="1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altLang="zh-CN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1. </a:t>
            </a:r>
            <a:r>
              <a:rPr lang="zh-CN" altLang="zh-CN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基督是教會的頭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（西</a:t>
            </a:r>
            <a:r>
              <a:rPr lang="en-US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17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）基督與教會的關係不是形式上的，而是生命上的聯繫，就如頭與身子一樣。所以教會應當尊重基督為元首，連於祂，聽命於祂，如此，教會就成為活水長流，永不止息</a:t>
            </a:r>
            <a:r>
              <a:rPr lang="en-US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332492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CB69FB3D-56A5-46E4-93B8-F074D36DB1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515601" cy="5943599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1E6A5937-2E4A-4564-8339-B4B2C23508E8}"/>
              </a:ext>
            </a:extLst>
          </p:cNvPr>
          <p:cNvSpPr/>
          <p:nvPr/>
        </p:nvSpPr>
        <p:spPr>
          <a:xfrm>
            <a:off x="1" y="235496"/>
            <a:ext cx="1044237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2. </a:t>
            </a:r>
            <a:r>
              <a:rPr lang="zh-CN" altLang="zh-CN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教會是生命的有機體</a:t>
            </a:r>
            <a:endParaRPr lang="en-US" altLang="zh-CN" sz="3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altLang="zh-CN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雖然教會</a:t>
            </a:r>
            <a:r>
              <a:rPr lang="zh-CN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是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以組織的型態出現，卻與其他社會上的組織有着本質上的分別。教會若失去屬靈生命的特質，就失去其應有的功能。自聖靈降臨，福音從耶路撒冷傳到地極，各地教會因人情，文化，背景，生活，環境，風俗的不同，就自然產生了組織的差異，各有範疇。但保羅提醒我們：“我們雖多，仍是一個身體。”（林前</a:t>
            </a:r>
            <a:r>
              <a:rPr lang="en-US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10:17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r>
              <a:rPr lang="zh-CN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如果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分門別類，</a:t>
            </a:r>
            <a:r>
              <a:rPr lang="zh-CN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就會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分裂基督榮耀的身體。</a:t>
            </a:r>
            <a:endParaRPr lang="en-US" alt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12166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CB69FB3D-56A5-46E4-93B8-F074D36DB1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515601" cy="5943599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1E6A5937-2E4A-4564-8339-B4B2C23508E8}"/>
              </a:ext>
            </a:extLst>
          </p:cNvPr>
          <p:cNvSpPr/>
          <p:nvPr/>
        </p:nvSpPr>
        <p:spPr>
          <a:xfrm>
            <a:off x="1" y="235496"/>
            <a:ext cx="1044237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3. </a:t>
            </a:r>
            <a:r>
              <a:rPr lang="zh-CN" altLang="zh-CN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所有的信徒都是一個身體的肢體</a:t>
            </a:r>
            <a:endParaRPr lang="en-US" altLang="zh-CN" sz="3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altLang="zh-CN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眾肢體當合一（弗</a:t>
            </a:r>
            <a:r>
              <a:rPr lang="en-US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4-6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）又要彼此相顧（林前</a:t>
            </a:r>
            <a:r>
              <a:rPr lang="en-US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12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25-27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</a:p>
          <a:p>
            <a:endParaRPr lang="en-US" altLang="zh-CN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保羅說：“身上肢體，我們看為不體面的，越發給他加上體面。不俊美的，越發得着俊美。”（林前</a:t>
            </a:r>
            <a:r>
              <a:rPr lang="en-US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12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23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）所以每一個信徒不論是不是傑出的人材，都要在合適的崗位上服事主。我們都有不同的恩賜與功用，最要緊的是互相配搭，彼此合作。</a:t>
            </a:r>
          </a:p>
        </p:txBody>
      </p:sp>
    </p:spTree>
    <p:extLst>
      <p:ext uri="{BB962C8B-B14F-4D97-AF65-F5344CB8AC3E}">
        <p14:creationId xmlns:p14="http://schemas.microsoft.com/office/powerpoint/2010/main" val="1492629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CB69FB3D-56A5-46E4-93B8-F074D36DB1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515601" cy="5943599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1E6A5937-2E4A-4564-8339-B4B2C23508E8}"/>
              </a:ext>
            </a:extLst>
          </p:cNvPr>
          <p:cNvSpPr/>
          <p:nvPr/>
        </p:nvSpPr>
        <p:spPr>
          <a:xfrm>
            <a:off x="1" y="19472"/>
            <a:ext cx="1044237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四．榮耀的事工</a:t>
            </a:r>
            <a:endParaRPr lang="en-US" altLang="zh-CN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altLang="zh-CN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zh-CN" sz="3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教會</a:t>
            </a:r>
            <a:r>
              <a:rPr lang="zh-CN" altLang="en-US" sz="3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應該有的</a:t>
            </a:r>
            <a:r>
              <a:rPr lang="zh-CN" altLang="zh-CN" sz="3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主要事工：</a:t>
            </a:r>
            <a:endParaRPr lang="en-US" altLang="zh-CN" sz="3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altLang="zh-CN" sz="2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altLang="zh-CN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1. </a:t>
            </a:r>
            <a:r>
              <a:rPr lang="zh-CN" altLang="zh-CN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敬拜：</a:t>
            </a:r>
          </a:p>
          <a:p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聖經中常提</a:t>
            </a:r>
            <a:r>
              <a:rPr lang="zh-CN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到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敬拜的重要，也提示了敬拜的原則：“神是個靈，所以拜祂的，必須用心靈和誠實拜祂。”（約</a:t>
            </a:r>
            <a:r>
              <a:rPr lang="en-US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24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）但聖經沒有指定敬拜的模式，可見敬拜的形式可隨不同的</a:t>
            </a:r>
            <a:r>
              <a:rPr lang="zh-CN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地點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與需要而變更，沒有</a:t>
            </a:r>
            <a:r>
              <a:rPr lang="zh-CN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固定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r>
              <a:rPr lang="zh-CN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模式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。敬拜是歷代教會活動的重心（徒</a:t>
            </a:r>
            <a:r>
              <a:rPr lang="en-US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46-47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）眾信徒應將敬拜放在第一，不</a:t>
            </a:r>
            <a:r>
              <a:rPr lang="zh-CN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能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因繁忙而沒有時間到教會敬拜神。</a:t>
            </a:r>
          </a:p>
          <a:p>
            <a:endParaRPr lang="zh-CN" altLang="zh-CN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06049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CB69FB3D-56A5-46E4-93B8-F074D36DB1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515601" cy="5943599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1E6A5937-2E4A-4564-8339-B4B2C23508E8}"/>
              </a:ext>
            </a:extLst>
          </p:cNvPr>
          <p:cNvSpPr/>
          <p:nvPr/>
        </p:nvSpPr>
        <p:spPr>
          <a:xfrm>
            <a:off x="1" y="19472"/>
            <a:ext cx="1044237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altLang="zh-CN" sz="2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altLang="zh-CN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2. </a:t>
            </a:r>
            <a:r>
              <a:rPr lang="zh-CN" altLang="zh-CN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團契：</a:t>
            </a:r>
          </a:p>
          <a:p>
            <a:endParaRPr lang="en-US" altLang="zh-CN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初代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教會</a:t>
            </a:r>
            <a:r>
              <a:rPr lang="zh-CN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信徒常常恆心遵守使徒的教訓，彼此交通，擘餅，祈禱，他們天天同心合意地一同用飯，敬拜神。由於這種彼此關懷的團契生活，教會得救的人天天加增（徒</a:t>
            </a:r>
            <a:r>
              <a:rPr lang="en-US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42-47</a:t>
            </a:r>
            <a:r>
              <a:rPr lang="zh-CN" altLang="zh-CN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）團契事工乃是教會健全及成長的主因之一。</a:t>
            </a:r>
          </a:p>
          <a:p>
            <a:endParaRPr lang="zh-CN" altLang="zh-CN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18000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TM02900722[[fn=离子会议室]]</Template>
  <TotalTime>21745</TotalTime>
  <Words>1403</Words>
  <Application>Microsoft Office PowerPoint</Application>
  <PresentationFormat>Custom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 YuanB5 Bold</vt:lpstr>
      <vt:lpstr>Microsoft YaHei</vt:lpstr>
      <vt:lpstr>Calibri</vt:lpstr>
      <vt:lpstr>Consolas</vt:lpstr>
      <vt:lpstr>Corbel</vt:lpstr>
      <vt:lpstr>Wingdings</vt:lpstr>
      <vt:lpstr>Wingdings 2</vt:lpstr>
      <vt:lpstr>Wingdings 3</vt:lpstr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Lee</dc:creator>
  <cp:lastModifiedBy>M Chen</cp:lastModifiedBy>
  <cp:revision>2170</cp:revision>
  <cp:lastPrinted>2018-04-29T05:14:36Z</cp:lastPrinted>
  <dcterms:created xsi:type="dcterms:W3CDTF">2016-04-27T05:52:28Z</dcterms:created>
  <dcterms:modified xsi:type="dcterms:W3CDTF">2018-12-24T03:55:35Z</dcterms:modified>
</cp:coreProperties>
</file>