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56" r:id="rId4"/>
    <p:sldId id="259" r:id="rId5"/>
    <p:sldId id="260" r:id="rId6"/>
    <p:sldId id="258" r:id="rId7"/>
    <p:sldId id="261" r:id="rId8"/>
    <p:sldId id="262" r:id="rId9"/>
    <p:sldId id="267" r:id="rId10"/>
    <p:sldId id="266" r:id="rId11"/>
    <p:sldId id="263" r:id="rId12"/>
    <p:sldId id="264" r:id="rId13"/>
    <p:sldId id="265" r:id="rId14"/>
  </p:sldIdLst>
  <p:sldSz cx="12192000" cy="6858000"/>
  <p:notesSz cx="9872663" cy="679767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144" y="11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>
            <a:extLst>
              <a:ext uri="{FF2B5EF4-FFF2-40B4-BE49-F238E27FC236}">
                <a16:creationId xmlns:a16="http://schemas.microsoft.com/office/drawing/2014/main" id="{DA54BBE3-9F54-4996-B2A4-BEB59CADD20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07267C9E-CFA5-4467-A21F-9B9D40FEEEB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592796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AE2941-A09B-468F-ADD0-9740615308B9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61422BC9-6708-48BC-8B6E-51020F0CCE8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219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AF6D3B16-753C-4DB6-BA5D-C0D7C3AE0542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592796" y="6456219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80B03B-4E6E-4C5A-ADDC-A622DDBE9CD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6431480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5592796" y="0"/>
            <a:ext cx="4278154" cy="3414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4FCFCE-C904-4743-80DB-1EE84DA8D34A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6456219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5592796" y="6456219"/>
            <a:ext cx="4278154" cy="3414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590211-ABE3-4792-86BA-7F9C53D57C38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815699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559F8473-DFC1-44D8-BC80-E141B278B4F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D85761BA-6DFF-4299-AD6E-C5BBE6FA83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3D30006-ACB7-4701-90B9-B4389C7D4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53F96EE0-8F4A-4CA1-88DF-5CF5C6942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DCA1882-834B-4FBD-8BC6-262ECBF15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4479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6BE99A7-EBD6-4A0A-B5B5-4F55F252B9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9D12FA0-F866-4D79-9045-8C10FF2B94C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312E921-4FB1-4649-AD47-0BD7EE87B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65FFF4F5-C135-4BA9-80E8-0A58E87151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E9F8FCF0-B757-4A71-8617-6AE4E930C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0298130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C36E6774-7567-449C-A9D4-16731F16353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03EC45C9-A452-4AD3-8634-C9738611BE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98821FC-D574-48A0-B976-6C74B32BB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B2AF7625-8AFF-4B7B-ACA1-112078E20B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2191B41-3BED-49DC-98F9-E935BE293C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969298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9A971513-5FE3-44EA-9B12-EB41A31B1FC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C6073DD-0776-47C5-B67F-44940A8C25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C86D8DE5-AA92-406B-85EA-79C1A6344B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14C822DE-F137-4D6A-B5FB-6D2C94D92A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B4C71A4-459D-44E7-98EC-3E1DDA6065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2904462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F3730BC-1566-46B9-9112-B84663F017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9D2E478D-C713-4801-8F6C-F1ADD44231A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2C16B45-3B6A-46DB-A7C1-DBE95C9085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2F5F60C3-BA34-47FD-B2A4-200EAF682B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FFBBA392-C61A-4027-A8C7-D44D4CA906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76421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5EFE03E-2F3D-4714-A871-CDDBC28881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DF5014F7-E52C-458D-A47A-3105833CB0E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E858F158-3A55-4BD6-AD65-ACD7CBDE4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73757525-0058-4764-AAB9-009F65C92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A1D0416E-9E4D-482C-B17A-26A9BE2F80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13447EE-D332-4962-861C-F72FFD98CC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870246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10D94F4-2F94-4E76-A76E-7D0367C04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7FA4592-8E51-4D08-8C4F-C7E441F39E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9144AB7-BCCC-4A7E-9D12-456ECDF82D3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484EEA35-9444-47DF-A2C9-509514F595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A2A4B1B7-107D-492B-9D8F-DEA8106DEDE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72EF5BF0-5B11-405F-84F4-47803490BD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FF2EA08F-2F84-4725-93FB-715A5B676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D78DF48D-085F-4FEB-9341-43AA06C610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0655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D10EF740-3F08-44E8-9581-87358610E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B981BF1C-0CA7-45D8-ADFA-B46F9ACC8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73E3B962-2980-401C-A014-484AB07C8D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B20D7572-B79C-4A0A-A15D-3C277DE33F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3181938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3171EFA-65CC-4C8C-A831-745D5D6006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3873A1CA-F7C4-4B04-A459-B70499BDF3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338FE04B-E078-49DD-84BF-556E4D14CE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391305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53AE65B-C074-4563-984E-219A272A38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BCA0B9AB-1A4A-4B2C-B127-3B820A3FF8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F25174E2-A356-463E-B3AA-6AB857526B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EF64EAA0-B789-421E-8D7B-8C3416D6E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33EFDBC-B865-416C-8588-056FB003F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9176055-3C9E-4604-9C77-D26217B7E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43212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23AE006-9584-480F-9B0E-A47AEAF340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061B60C4-5DC5-42DB-A2DD-050887D502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66657E3-10EC-4822-BE60-B060FFD2884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731C5E-9FA5-468D-B078-930C0DB5C7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E7EDB3E6-6EBD-49B6-BCDB-0E1761695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58944351-739B-4933-B734-BD2A59A62D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49320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17487639-F691-4D8D-8622-24E435BF3D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48C8CAD8-D994-4B4A-ADB2-5D4BD37713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B6CE2D6C-2BE5-4A27-B59B-07B5282701F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01FA40-3E7E-4865-935B-68D02B4885B2}" type="datetimeFigureOut">
              <a:rPr lang="zh-CN" altLang="en-US" smtClean="0"/>
              <a:t>2019/1/20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3205E09A-EB28-46BA-B348-C7947B09D1C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D8284438-A22B-4FF2-8194-BF0FDA1B88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29944-F9D7-4400-B3AD-173D35A22FCA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074919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baidu.com/s?wd=%E5%86%85%E5%BF%83%E4%B8%96%E7%95%8C&amp;tn=SE_PcZhidaonwhc_ngpagmjz&amp;rsv_dl=gh_pc_zhidao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1489816-A856-4F60-BC13-12143827803B}"/>
              </a:ext>
            </a:extLst>
          </p:cNvPr>
          <p:cNvSpPr/>
          <p:nvPr/>
        </p:nvSpPr>
        <p:spPr>
          <a:xfrm>
            <a:off x="0" y="2080470"/>
            <a:ext cx="12192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zh-CN" altLang="en-US" sz="6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基督徒的勵志</a:t>
            </a:r>
          </a:p>
        </p:txBody>
      </p:sp>
    </p:spTree>
    <p:extLst>
      <p:ext uri="{BB962C8B-B14F-4D97-AF65-F5344CB8AC3E}">
        <p14:creationId xmlns:p14="http://schemas.microsoft.com/office/powerpoint/2010/main" val="3953425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4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14D97DE7-5996-4951-8B03-4CE30840B100}"/>
              </a:ext>
            </a:extLst>
          </p:cNvPr>
          <p:cNvSpPr/>
          <p:nvPr/>
        </p:nvSpPr>
        <p:spPr>
          <a:xfrm>
            <a:off x="0" y="922790"/>
            <a:ext cx="12192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0" i="0" dirty="0">
                <a:solidFill>
                  <a:schemeClr val="accent2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羅</a:t>
            </a:r>
            <a:r>
              <a:rPr lang="zh-CN" altLang="en-US" sz="4000" b="0" i="0" dirty="0">
                <a:solidFill>
                  <a:schemeClr val="accent2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馬書</a:t>
            </a:r>
            <a:r>
              <a:rPr lang="en-US" altLang="zh-TW" sz="4000" b="0" i="0" dirty="0">
                <a:solidFill>
                  <a:schemeClr val="accent2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7:18</a:t>
            </a:r>
            <a:r>
              <a:rPr lang="en-US" altLang="zh-CN" sz="4000" b="0" i="0" dirty="0">
                <a:solidFill>
                  <a:schemeClr val="accent2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-19</a:t>
            </a:r>
            <a:r>
              <a:rPr lang="en-US" altLang="zh-TW" sz="4000" b="0" i="0" dirty="0">
                <a:solidFill>
                  <a:schemeClr val="accent2">
                    <a:lumMod val="50000"/>
                  </a:schemeClr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 </a:t>
            </a:r>
          </a:p>
          <a:p>
            <a:r>
              <a:rPr lang="zh-TW" altLang="en-US" sz="40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我也知道、在我裡頭、就是我肉體之中、沒有良善．因為立志為善由得我、只是行出來由不得我</a:t>
            </a:r>
            <a:r>
              <a:rPr lang="zh-CN" altLang="en-US" sz="40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r>
              <a:rPr lang="zh-TW" altLang="en-US" sz="4000" b="0" i="0" dirty="0">
                <a:solidFill>
                  <a:srgbClr val="000000"/>
                </a:solidFill>
                <a:effectLst/>
                <a:latin typeface="Microsoft YaHei" panose="020B0503020204020204" pitchFamily="34" charset="-122"/>
                <a:ea typeface="Microsoft YaHei" panose="020B0503020204020204" pitchFamily="34" charset="-122"/>
              </a:rPr>
              <a:t>故此、我所願意的善、我反不作．我所不願意的惡、我倒去作。 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24685249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3C0403E9-92BB-4343-83B1-52084AA7F936}"/>
              </a:ext>
            </a:extLst>
          </p:cNvPr>
          <p:cNvSpPr/>
          <p:nvPr/>
        </p:nvSpPr>
        <p:spPr>
          <a:xfrm>
            <a:off x="0" y="260060"/>
            <a:ext cx="12038202" cy="602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920"/>
              </a:lnSpc>
              <a:spcAft>
                <a:spcPts val="1920"/>
              </a:spcAft>
            </a:pPr>
            <a:endParaRPr lang="en-US" altLang="zh-CN" sz="4000" b="1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base">
              <a:lnSpc>
                <a:spcPts val="1920"/>
              </a:lnSpc>
              <a:spcAft>
                <a:spcPts val="1920"/>
              </a:spcAft>
            </a:pPr>
            <a:r>
              <a:rPr lang="zh-CN" altLang="zh-CN" sz="40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米切爾提出</a:t>
            </a:r>
            <a:r>
              <a:rPr lang="zh-CN" altLang="en-US" sz="40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三種有效的</a:t>
            </a:r>
            <a:r>
              <a:rPr lang="zh-CN" altLang="zh-CN" sz="40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方法</a:t>
            </a:r>
            <a:r>
              <a:rPr lang="zh-CN" altLang="en-US" sz="40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，</a:t>
            </a:r>
            <a:r>
              <a:rPr lang="zh-CN" altLang="zh-CN" sz="40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強化</a:t>
            </a:r>
            <a:r>
              <a:rPr lang="zh-CN" altLang="en-US" sz="40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我們的</a:t>
            </a:r>
            <a:r>
              <a:rPr lang="zh-CN" altLang="zh-CN" sz="40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執行力</a:t>
            </a:r>
            <a:r>
              <a:rPr lang="zh-CN" altLang="en-US" sz="4000" b="1" dirty="0">
                <a:solidFill>
                  <a:srgbClr val="00B05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：</a:t>
            </a:r>
            <a:endParaRPr lang="en-US" altLang="zh-CN" sz="4000" b="1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base">
              <a:lnSpc>
                <a:spcPts val="1920"/>
              </a:lnSpc>
              <a:spcAft>
                <a:spcPts val="1920"/>
              </a:spcAft>
            </a:pPr>
            <a:endParaRPr lang="en-US" altLang="zh-CN" sz="4000" b="1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base">
              <a:lnSpc>
                <a:spcPts val="1920"/>
              </a:lnSpc>
              <a:spcAft>
                <a:spcPts val="1920"/>
              </a:spcAft>
            </a:pPr>
            <a:endParaRPr lang="en-US" altLang="zh-CN" sz="4000" b="1" dirty="0">
              <a:solidFill>
                <a:srgbClr val="00B05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base">
              <a:lnSpc>
                <a:spcPts val="1920"/>
              </a:lnSpc>
              <a:spcAft>
                <a:spcPts val="1920"/>
              </a:spcAft>
            </a:pPr>
            <a:endParaRPr lang="en-US" altLang="zh-CN" sz="40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base">
              <a:lnSpc>
                <a:spcPts val="1920"/>
              </a:lnSpc>
              <a:spcAft>
                <a:spcPts val="1920"/>
              </a:spcAft>
            </a:pPr>
            <a:r>
              <a:rPr lang="en-US" altLang="zh-CN" sz="40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1.</a:t>
            </a:r>
            <a:r>
              <a:rPr lang="zh-CN" altLang="zh-CN" sz="40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重新思考</a:t>
            </a:r>
            <a:endParaRPr lang="en-US" altLang="zh-CN" sz="40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base">
              <a:spcAft>
                <a:spcPts val="1920"/>
              </a:spcAft>
            </a:pPr>
            <a:r>
              <a:rPr lang="zh-CN" altLang="zh-CN" sz="4000" dirty="0"/>
              <a:t>人在落實目標初期具有行動力，但隨後積極的心態會漸漸消弱，所以每天</a:t>
            </a:r>
            <a:r>
              <a:rPr lang="zh-CN" altLang="zh-CN" sz="4000" dirty="0">
                <a:solidFill>
                  <a:srgbClr val="FF0000"/>
                </a:solidFill>
              </a:rPr>
              <a:t>重新思考</a:t>
            </a:r>
            <a:r>
              <a:rPr lang="zh-CN" altLang="zh-CN" sz="4000" dirty="0"/>
              <a:t>早期</a:t>
            </a:r>
            <a:r>
              <a:rPr lang="zh-CN" altLang="en-US" sz="4000" dirty="0"/>
              <a:t>勵志</a:t>
            </a:r>
            <a:r>
              <a:rPr lang="zh-CN" altLang="zh-CN" sz="4000" dirty="0"/>
              <a:t>背後的意義，強化及提醒我們堅持努力的原因，正因為我們的軟弱更需要如此遵行。</a:t>
            </a:r>
          </a:p>
          <a:p>
            <a:pPr fontAlgn="base">
              <a:lnSpc>
                <a:spcPts val="1920"/>
              </a:lnSpc>
              <a:spcAft>
                <a:spcPts val="1920"/>
              </a:spcAft>
            </a:pPr>
            <a:endParaRPr lang="zh-CN" altLang="zh-CN" sz="40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1026" name="Picture 2" descr="ãæèãçåçæå°çµæ">
            <a:extLst>
              <a:ext uri="{FF2B5EF4-FFF2-40B4-BE49-F238E27FC236}">
                <a16:creationId xmlns:a16="http://schemas.microsoft.com/office/drawing/2014/main" id="{BBAC2BFB-2C65-4408-959C-B91CD59DED1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258" y="1585519"/>
            <a:ext cx="1682910" cy="16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30901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87B33D88-D764-49CD-927B-BCD8A3C1055C}"/>
              </a:ext>
            </a:extLst>
          </p:cNvPr>
          <p:cNvSpPr/>
          <p:nvPr/>
        </p:nvSpPr>
        <p:spPr>
          <a:xfrm>
            <a:off x="0" y="771787"/>
            <a:ext cx="11954312" cy="28854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920"/>
              </a:lnSpc>
              <a:spcAft>
                <a:spcPts val="1920"/>
              </a:spcAft>
            </a:pPr>
            <a:r>
              <a:rPr lang="en-US" altLang="zh-CN" sz="40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2. </a:t>
            </a:r>
            <a:r>
              <a:rPr lang="zh-CN" altLang="en-US" sz="40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深度</a:t>
            </a:r>
            <a:r>
              <a:rPr lang="zh-CN" altLang="zh-CN" sz="40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反思</a:t>
            </a:r>
            <a:endParaRPr lang="en-US" altLang="zh-CN" sz="40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base">
              <a:spcAft>
                <a:spcPts val="1920"/>
              </a:spcAft>
            </a:pPr>
            <a:endParaRPr lang="en-US" altLang="zh-CN" sz="1400" dirty="0"/>
          </a:p>
          <a:p>
            <a:pPr fontAlgn="base">
              <a:spcAft>
                <a:spcPts val="1920"/>
              </a:spcAft>
            </a:pPr>
            <a:r>
              <a:rPr lang="zh-CN" altLang="en-US" sz="4000" dirty="0"/>
              <a:t>我們</a:t>
            </a:r>
            <a:r>
              <a:rPr lang="zh-CN" altLang="zh-CN" sz="4000" dirty="0"/>
              <a:t>需要深化所作的決定，看似微少的事情例如年初</a:t>
            </a:r>
            <a:r>
              <a:rPr lang="zh-CN" altLang="en-US" sz="4000" dirty="0"/>
              <a:t>勵志</a:t>
            </a:r>
            <a:r>
              <a:rPr lang="zh-CN" altLang="zh-CN" sz="4000" dirty="0"/>
              <a:t>少吃零食，如果能</a:t>
            </a:r>
            <a:r>
              <a:rPr lang="zh-CN" altLang="zh-CN" sz="4000" dirty="0">
                <a:solidFill>
                  <a:srgbClr val="FF0000"/>
                </a:solidFill>
              </a:rPr>
              <a:t>進深反思</a:t>
            </a:r>
            <a:r>
              <a:rPr lang="zh-CN" altLang="zh-CN" sz="4000" dirty="0"/>
              <a:t>深層的含義，譬如這能保持健康的身體來事奉神，立願的持久力就會加強。</a:t>
            </a:r>
          </a:p>
        </p:txBody>
      </p:sp>
      <p:pic>
        <p:nvPicPr>
          <p:cNvPr id="1026" name="Picture 2" descr="ãåæãçåçæå°çµæ">
            <a:extLst>
              <a:ext uri="{FF2B5EF4-FFF2-40B4-BE49-F238E27FC236}">
                <a16:creationId xmlns:a16="http://schemas.microsoft.com/office/drawing/2014/main" id="{1056F8C6-A378-4DE3-B8B2-EE05DD5896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94226" y="0"/>
            <a:ext cx="2647950" cy="17240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BD2D5B9D-BB78-4949-AD67-AF84A8091CA3}"/>
              </a:ext>
            </a:extLst>
          </p:cNvPr>
          <p:cNvSpPr/>
          <p:nvPr/>
        </p:nvSpPr>
        <p:spPr>
          <a:xfrm>
            <a:off x="411060" y="4930522"/>
            <a:ext cx="8237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u"/>
            </a:pPr>
            <a:r>
              <a:rPr lang="zh-CN" altLang="en-US" sz="3600" b="1" dirty="0">
                <a:solidFill>
                  <a:srgbClr val="1A1A1A"/>
                </a:solidFill>
                <a:latin typeface="-apple-system"/>
              </a:rPr>
              <a:t>反思的深度，決定你的認知高度。</a:t>
            </a:r>
            <a:endParaRPr lang="zh-CN" altLang="en-US" sz="3600" b="1" i="0" dirty="0">
              <a:solidFill>
                <a:srgbClr val="1A1A1A"/>
              </a:solidFill>
              <a:effectLst/>
              <a:latin typeface="-apple-system"/>
            </a:endParaRPr>
          </a:p>
        </p:txBody>
      </p:sp>
    </p:spTree>
    <p:extLst>
      <p:ext uri="{BB962C8B-B14F-4D97-AF65-F5344CB8AC3E}">
        <p14:creationId xmlns:p14="http://schemas.microsoft.com/office/powerpoint/2010/main" val="377103636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F0FA76C4-C008-482F-8818-0E44CF6EA5E5}"/>
              </a:ext>
            </a:extLst>
          </p:cNvPr>
          <p:cNvSpPr/>
          <p:nvPr/>
        </p:nvSpPr>
        <p:spPr>
          <a:xfrm>
            <a:off x="125835" y="1157682"/>
            <a:ext cx="11862033" cy="41190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dirty="0">
              <a:solidFill>
                <a:srgbClr val="00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pPr fontAlgn="base">
              <a:lnSpc>
                <a:spcPts val="1920"/>
              </a:lnSpc>
              <a:spcAft>
                <a:spcPts val="1920"/>
              </a:spcAft>
            </a:pPr>
            <a:r>
              <a:rPr lang="en-US" altLang="zh-CN" sz="40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3.</a:t>
            </a:r>
            <a:r>
              <a:rPr lang="zh-CN" altLang="zh-CN" sz="4000" b="1" dirty="0">
                <a:solidFill>
                  <a:srgbClr val="00206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聽取別人的建議</a:t>
            </a:r>
            <a:endParaRPr lang="en-US" altLang="zh-CN" sz="4000" b="1" dirty="0">
              <a:solidFill>
                <a:srgbClr val="00206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  <a:p>
            <a:endParaRPr lang="en-US" altLang="zh-CN" sz="1200" dirty="0"/>
          </a:p>
          <a:p>
            <a:endParaRPr lang="en-US" altLang="zh-CN" sz="4000" dirty="0"/>
          </a:p>
          <a:p>
            <a:r>
              <a:rPr lang="zh-CN" altLang="zh-CN" sz="4000" dirty="0"/>
              <a:t>作決定的時候</a:t>
            </a:r>
            <a:r>
              <a:rPr lang="zh-CN" altLang="en-US" sz="4000" dirty="0"/>
              <a:t>，</a:t>
            </a:r>
            <a:r>
              <a:rPr lang="zh-CN" altLang="zh-CN" sz="4000" dirty="0"/>
              <a:t>可容讓別人參與或聽取別人的建議，而非獨自處理，因為單憑自己能力未必完成到所有的事情，互相扶持總比一人走路好，更重要的是與主同行拉近我們與祂之間的關係。</a:t>
            </a:r>
            <a:endParaRPr lang="zh-CN" altLang="en-US" sz="4000" dirty="0"/>
          </a:p>
        </p:txBody>
      </p:sp>
      <p:pic>
        <p:nvPicPr>
          <p:cNvPr id="3074" name="Picture 2" descr="ç¸éåç">
            <a:extLst>
              <a:ext uri="{FF2B5EF4-FFF2-40B4-BE49-F238E27FC236}">
                <a16:creationId xmlns:a16="http://schemas.microsoft.com/office/drawing/2014/main" id="{2D2E9F74-34D9-4144-B5D6-8F819F8B4A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8211"/>
          <a:stretch/>
        </p:blipFill>
        <p:spPr bwMode="auto">
          <a:xfrm>
            <a:off x="4420997" y="469783"/>
            <a:ext cx="2046915" cy="21673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468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76001396-3CDA-4DE0-9926-3766A6831C12}"/>
              </a:ext>
            </a:extLst>
          </p:cNvPr>
          <p:cNvSpPr/>
          <p:nvPr/>
        </p:nvSpPr>
        <p:spPr>
          <a:xfrm>
            <a:off x="58724" y="285226"/>
            <a:ext cx="11954312" cy="42165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4400" b="1" dirty="0">
              <a:solidFill>
                <a:srgbClr val="333333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PingFang SC"/>
            </a:endParaRPr>
          </a:p>
          <a:p>
            <a:r>
              <a:rPr lang="zh-CN" altLang="en-US" sz="44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ingFang SC"/>
              </a:rPr>
              <a:t>勵志的意思是</a:t>
            </a:r>
            <a:r>
              <a:rPr lang="en-US" altLang="zh-CN" sz="4400" b="1" dirty="0">
                <a:solidFill>
                  <a:srgbClr val="33333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ingFang SC"/>
              </a:rPr>
              <a:t>-</a:t>
            </a:r>
            <a:r>
              <a:rPr lang="zh-CN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PingFang SC"/>
              </a:rPr>
              <a:t>鼓勵堅定自己的意志。</a:t>
            </a:r>
            <a:br>
              <a:rPr lang="zh-CN" alt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altLang="zh-CN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zh-CN" altLang="en-US" sz="4000" dirty="0">
                <a:solidFill>
                  <a:srgbClr val="333333"/>
                </a:solidFill>
                <a:latin typeface="PingFang SC"/>
              </a:rPr>
              <a:t>勵志翻譯成英文是</a:t>
            </a:r>
            <a:r>
              <a:rPr lang="en-US" altLang="zh-CN" sz="4000" dirty="0">
                <a:solidFill>
                  <a:srgbClr val="333333"/>
                </a:solidFill>
                <a:latin typeface="PingFang SC"/>
              </a:rPr>
              <a:t>inspiring</a:t>
            </a:r>
            <a:r>
              <a:rPr lang="zh-CN" altLang="en-US" sz="4000" dirty="0">
                <a:solidFill>
                  <a:srgbClr val="333333"/>
                </a:solidFill>
                <a:latin typeface="PingFang SC"/>
              </a:rPr>
              <a:t>精神的意思。</a:t>
            </a:r>
            <a:endParaRPr lang="en-US" altLang="zh-CN" sz="4000" dirty="0">
              <a:solidFill>
                <a:srgbClr val="333333"/>
              </a:solidFill>
              <a:latin typeface="PingFang SC"/>
            </a:endParaRPr>
          </a:p>
          <a:p>
            <a:r>
              <a:rPr lang="zh-CN" altLang="en-US" sz="4000" dirty="0">
                <a:solidFill>
                  <a:srgbClr val="333333"/>
                </a:solidFill>
                <a:latin typeface="PingFang SC"/>
              </a:rPr>
              <a:t>意思就是人</a:t>
            </a:r>
            <a:r>
              <a:rPr lang="zh-CN" altLang="en-US" sz="4000" dirty="0">
                <a:solidFill>
                  <a:srgbClr val="3F88BF"/>
                </a:solidFill>
                <a:latin typeface="PingFang SC"/>
                <a:hlinkClick r:id="rId2"/>
              </a:rPr>
              <a:t>內心世界</a:t>
            </a:r>
            <a:r>
              <a:rPr lang="zh-CN" altLang="en-US" sz="4000" dirty="0">
                <a:solidFill>
                  <a:srgbClr val="333333"/>
                </a:solidFill>
                <a:latin typeface="PingFang SC"/>
              </a:rPr>
              <a:t>的一種力量，同意人生態度的說法。是一種積極向上的力量，促使人發揮潛能，走向成功的優秀思想。</a:t>
            </a:r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12546049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F0D825EC-F992-4A26-A30A-7510790FF6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997575" y="1178989"/>
            <a:ext cx="9144000" cy="2387600"/>
          </a:xfrm>
        </p:spPr>
        <p:txBody>
          <a:bodyPr/>
          <a:lstStyle/>
          <a:p>
            <a:endParaRPr lang="zh-CN" altLang="en-US" dirty="0"/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473F5C49-87C7-443F-ADB1-313DB0DBEFE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/>
          <a:p>
            <a:endParaRPr lang="zh-CN" altLang="en-US" dirty="0"/>
          </a:p>
        </p:txBody>
      </p:sp>
      <p:pic>
        <p:nvPicPr>
          <p:cNvPr id="1026" name="Picture 2" descr="å¾ç">
            <a:extLst>
              <a:ext uri="{FF2B5EF4-FFF2-40B4-BE49-F238E27FC236}">
                <a16:creationId xmlns:a16="http://schemas.microsoft.com/office/drawing/2014/main" id="{89D5E42A-4D26-4C83-AF22-2732741FC67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93961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å¾ç">
            <a:extLst>
              <a:ext uri="{FF2B5EF4-FFF2-40B4-BE49-F238E27FC236}">
                <a16:creationId xmlns:a16="http://schemas.microsoft.com/office/drawing/2014/main" id="{9FA91918-344A-4832-BDE6-2822313101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575" y="0"/>
            <a:ext cx="426099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å¾ç">
            <a:extLst>
              <a:ext uri="{FF2B5EF4-FFF2-40B4-BE49-F238E27FC236}">
                <a16:creationId xmlns:a16="http://schemas.microsoft.com/office/drawing/2014/main" id="{5274498E-EADA-4727-B7F4-8492E286F8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9573" y="-14955"/>
            <a:ext cx="4092427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02211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å¾ç">
            <a:extLst>
              <a:ext uri="{FF2B5EF4-FFF2-40B4-BE49-F238E27FC236}">
                <a16:creationId xmlns:a16="http://schemas.microsoft.com/office/drawing/2014/main" id="{436A24A5-DE07-44EE-B51E-9F17C1817D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" y="0"/>
            <a:ext cx="400797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å¾ç">
            <a:extLst>
              <a:ext uri="{FF2B5EF4-FFF2-40B4-BE49-F238E27FC236}">
                <a16:creationId xmlns:a16="http://schemas.microsoft.com/office/drawing/2014/main" id="{201CDC39-2E5E-4E29-894A-5723A45D94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78598" y="0"/>
            <a:ext cx="41134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å¾ç">
            <a:extLst>
              <a:ext uri="{FF2B5EF4-FFF2-40B4-BE49-F238E27FC236}">
                <a16:creationId xmlns:a16="http://schemas.microsoft.com/office/drawing/2014/main" id="{B0ADCD37-0302-41C8-A8A4-AE30F4479B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7979" y="0"/>
            <a:ext cx="4113401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780753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ç¸éåç">
            <a:extLst>
              <a:ext uri="{FF2B5EF4-FFF2-40B4-BE49-F238E27FC236}">
                <a16:creationId xmlns:a16="http://schemas.microsoft.com/office/drawing/2014/main" id="{1AB89240-0422-4439-B99F-611C5CCD157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039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矩形 2">
            <a:extLst>
              <a:ext uri="{FF2B5EF4-FFF2-40B4-BE49-F238E27FC236}">
                <a16:creationId xmlns:a16="http://schemas.microsoft.com/office/drawing/2014/main" id="{BB856FD0-FDAE-4EB6-A8FE-2AE56995D990}"/>
              </a:ext>
            </a:extLst>
          </p:cNvPr>
          <p:cNvSpPr/>
          <p:nvPr/>
        </p:nvSpPr>
        <p:spPr>
          <a:xfrm>
            <a:off x="3405929" y="0"/>
            <a:ext cx="6165909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zh-TW" altLang="en-US" sz="4000" b="1" i="0" dirty="0">
                <a:solidFill>
                  <a:srgbClr val="333333"/>
                </a:solidFill>
                <a:effectLst/>
                <a:latin typeface="文鼎黑體B" panose="020B0800000000000000" pitchFamily="34" charset="-120"/>
                <a:ea typeface="文鼎黑體B" panose="020B0800000000000000" pitchFamily="34" charset="-120"/>
              </a:rPr>
              <a:t>你今年的</a:t>
            </a:r>
            <a:r>
              <a:rPr lang="zh-CN" altLang="en-US" sz="4000" b="1" i="0" dirty="0">
                <a:solidFill>
                  <a:srgbClr val="333333"/>
                </a:solidFill>
                <a:effectLst/>
                <a:latin typeface="文鼎黑體B" panose="020B0800000000000000" pitchFamily="34" charset="-120"/>
                <a:ea typeface="文鼎黑體B" panose="020B0800000000000000" pitchFamily="34" charset="-120"/>
              </a:rPr>
              <a:t>勵志</a:t>
            </a:r>
            <a:r>
              <a:rPr lang="zh-TW" altLang="en-US" sz="4000" b="1" i="0" dirty="0">
                <a:solidFill>
                  <a:srgbClr val="333333"/>
                </a:solidFill>
                <a:effectLst/>
                <a:latin typeface="文鼎黑體B" panose="020B0800000000000000" pitchFamily="34" charset="-120"/>
                <a:ea typeface="文鼎黑體B" panose="020B0800000000000000" pitchFamily="34" charset="-120"/>
              </a:rPr>
              <a:t>是什麼？</a:t>
            </a:r>
            <a:endParaRPr lang="zh-CN" altLang="en-US" sz="4000" b="1" dirty="0">
              <a:latin typeface="文鼎黑體B" panose="020B0800000000000000" pitchFamily="34" charset="-120"/>
              <a:ea typeface="文鼎黑體B" panose="020B0800000000000000" pitchFamily="34" charset="-120"/>
            </a:endParaRPr>
          </a:p>
        </p:txBody>
      </p:sp>
      <p:pic>
        <p:nvPicPr>
          <p:cNvPr id="4098" name="Picture 2" descr="ãå æ²¹ãçåçæå°çµæ">
            <a:extLst>
              <a:ext uri="{FF2B5EF4-FFF2-40B4-BE49-F238E27FC236}">
                <a16:creationId xmlns:a16="http://schemas.microsoft.com/office/drawing/2014/main" id="{CCD067F7-D865-4C5B-AD2B-2F7EB796A2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279" y="1242554"/>
            <a:ext cx="3766657" cy="46810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矩形 3">
            <a:extLst>
              <a:ext uri="{FF2B5EF4-FFF2-40B4-BE49-F238E27FC236}">
                <a16:creationId xmlns:a16="http://schemas.microsoft.com/office/drawing/2014/main" id="{8E4F3C41-760E-45E6-9D53-21A3D205EED1}"/>
              </a:ext>
            </a:extLst>
          </p:cNvPr>
          <p:cNvSpPr/>
          <p:nvPr/>
        </p:nvSpPr>
        <p:spPr>
          <a:xfrm>
            <a:off x="3858936" y="934389"/>
            <a:ext cx="8237989" cy="57938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altLang="zh-CN" sz="1050" b="1" dirty="0">
              <a:solidFill>
                <a:srgbClr val="333333"/>
              </a:solidFill>
              <a:latin typeface="文鼎黑體B" panose="020B0800000000000000" pitchFamily="34" charset="-120"/>
              <a:ea typeface="文鼎黑體B" panose="020B0800000000000000" pitchFamily="34" charset="-120"/>
            </a:endParaRPr>
          </a:p>
          <a:p>
            <a:r>
              <a:rPr lang="en-US" altLang="zh-CN" sz="4000" b="1" dirty="0">
                <a:solidFill>
                  <a:srgbClr val="333333"/>
                </a:solidFill>
                <a:latin typeface="文鼎黑體B" panose="020B0800000000000000" pitchFamily="34" charset="-120"/>
                <a:ea typeface="文鼎黑體B" panose="020B0800000000000000" pitchFamily="34" charset="-120"/>
              </a:rPr>
              <a:t>1.</a:t>
            </a:r>
            <a:r>
              <a:rPr lang="zh-CN" altLang="en-US" sz="4000" dirty="0"/>
              <a:t>今年</a:t>
            </a:r>
            <a:r>
              <a:rPr lang="zh-CN" altLang="zh-CN" sz="4000" dirty="0"/>
              <a:t>讀完聖經一遍</a:t>
            </a:r>
            <a:r>
              <a:rPr lang="zh-CN" altLang="en-US" sz="4000" dirty="0"/>
              <a:t>。</a:t>
            </a:r>
            <a:endParaRPr lang="en-US" altLang="zh-CN" sz="4000" dirty="0"/>
          </a:p>
          <a:p>
            <a:r>
              <a:rPr lang="en-US" altLang="zh-CN" sz="4000" b="1" dirty="0">
                <a:solidFill>
                  <a:srgbClr val="333333"/>
                </a:solidFill>
                <a:latin typeface="文鼎黑體B" panose="020B0800000000000000" pitchFamily="34" charset="-120"/>
                <a:ea typeface="文鼎黑體B" panose="020B0800000000000000" pitchFamily="34" charset="-120"/>
              </a:rPr>
              <a:t>2.</a:t>
            </a:r>
            <a:r>
              <a:rPr lang="zh-CN" altLang="en-US" sz="4000" dirty="0"/>
              <a:t>參加每週小家聚會，儘量不遲到。</a:t>
            </a:r>
            <a:endParaRPr lang="en-US" altLang="zh-CN" sz="4000" dirty="0"/>
          </a:p>
          <a:p>
            <a:r>
              <a:rPr lang="en-US" altLang="zh-CN" sz="4000" b="1" dirty="0">
                <a:solidFill>
                  <a:srgbClr val="333333"/>
                </a:solidFill>
                <a:latin typeface="文鼎黑體B" panose="020B0800000000000000" pitchFamily="34" charset="-120"/>
                <a:ea typeface="文鼎黑體B" panose="020B0800000000000000" pitchFamily="34" charset="-120"/>
              </a:rPr>
              <a:t>3.</a:t>
            </a:r>
            <a:r>
              <a:rPr lang="zh-CN" altLang="en-US" sz="4000" dirty="0"/>
              <a:t>參加教會的禱告會，學習禱告。</a:t>
            </a:r>
            <a:endParaRPr lang="en-US" altLang="zh-CN" sz="4000" dirty="0"/>
          </a:p>
          <a:p>
            <a:r>
              <a:rPr lang="en-US" altLang="zh-CN" sz="4000" b="1" dirty="0">
                <a:solidFill>
                  <a:srgbClr val="333333"/>
                </a:solidFill>
                <a:latin typeface="文鼎黑體B" panose="020B0800000000000000" pitchFamily="34" charset="-120"/>
                <a:ea typeface="文鼎黑體B" panose="020B0800000000000000" pitchFamily="34" charset="-120"/>
              </a:rPr>
              <a:t>4.</a:t>
            </a:r>
            <a:r>
              <a:rPr lang="zh-CN" altLang="en-US" sz="4000" dirty="0"/>
              <a:t>凡事尋求聖靈的帶領，培養個人</a:t>
            </a:r>
            <a:endParaRPr lang="en-US" altLang="zh-CN" sz="4000" dirty="0"/>
          </a:p>
          <a:p>
            <a:r>
              <a:rPr lang="en-US" altLang="zh-CN" sz="4000" dirty="0"/>
              <a:t>    </a:t>
            </a:r>
            <a:r>
              <a:rPr lang="zh-CN" altLang="en-US" sz="4000" dirty="0"/>
              <a:t>每天靈修禱告的習慣。</a:t>
            </a:r>
            <a:endParaRPr lang="en-US" altLang="zh-CN" sz="4000" dirty="0"/>
          </a:p>
          <a:p>
            <a:r>
              <a:rPr lang="en-US" altLang="zh-CN" sz="4000" b="1" dirty="0">
                <a:solidFill>
                  <a:srgbClr val="333333"/>
                </a:solidFill>
                <a:latin typeface="文鼎黑體B" panose="020B0800000000000000" pitchFamily="34" charset="-120"/>
                <a:ea typeface="文鼎黑體B" panose="020B0800000000000000" pitchFamily="34" charset="-120"/>
              </a:rPr>
              <a:t>5.</a:t>
            </a:r>
            <a:r>
              <a:rPr lang="zh-CN" altLang="en-US" sz="4000" dirty="0"/>
              <a:t>今年至少向兩位新朋友傳福音。</a:t>
            </a:r>
            <a:endParaRPr lang="en-US" altLang="zh-CN" sz="4000" dirty="0"/>
          </a:p>
          <a:p>
            <a:r>
              <a:rPr lang="en-US" altLang="zh-CN" sz="4000" b="1" dirty="0">
                <a:solidFill>
                  <a:srgbClr val="333333"/>
                </a:solidFill>
                <a:latin typeface="文鼎黑體B" panose="020B0800000000000000" pitchFamily="34" charset="-120"/>
                <a:ea typeface="文鼎黑體B" panose="020B0800000000000000" pitchFamily="34" charset="-120"/>
              </a:rPr>
              <a:t>6.</a:t>
            </a:r>
            <a:r>
              <a:rPr lang="zh-CN" altLang="zh-CN" sz="4000" dirty="0"/>
              <a:t>讀完</a:t>
            </a:r>
            <a:r>
              <a:rPr lang="zh-CN" altLang="en-US" sz="4000" dirty="0"/>
              <a:t>至少</a:t>
            </a:r>
            <a:r>
              <a:rPr lang="zh-CN" altLang="zh-CN" sz="4000" dirty="0"/>
              <a:t> </a:t>
            </a:r>
            <a:r>
              <a:rPr lang="en-US" altLang="zh-CN" sz="4000" dirty="0"/>
              <a:t>5</a:t>
            </a:r>
            <a:r>
              <a:rPr lang="zh-CN" altLang="zh-CN" sz="4000" dirty="0"/>
              <a:t>本</a:t>
            </a:r>
            <a:r>
              <a:rPr lang="zh-CN" altLang="en-US" sz="4000" dirty="0"/>
              <a:t>屬靈</a:t>
            </a:r>
            <a:r>
              <a:rPr lang="zh-CN" altLang="zh-CN" sz="4000" dirty="0"/>
              <a:t>書</a:t>
            </a:r>
            <a:r>
              <a:rPr lang="zh-CN" altLang="en-US" sz="4000" dirty="0"/>
              <a:t>籍。</a:t>
            </a:r>
            <a:endParaRPr lang="en-US" altLang="zh-CN" sz="4000" dirty="0"/>
          </a:p>
          <a:p>
            <a:r>
              <a:rPr lang="en-US" altLang="zh-CN" sz="4000" b="1" dirty="0">
                <a:solidFill>
                  <a:srgbClr val="333333"/>
                </a:solidFill>
                <a:latin typeface="文鼎黑體B" panose="020B0800000000000000" pitchFamily="34" charset="-120"/>
                <a:ea typeface="文鼎黑體B" panose="020B0800000000000000" pitchFamily="34" charset="-120"/>
              </a:rPr>
              <a:t>7.</a:t>
            </a:r>
            <a:r>
              <a:rPr lang="zh-CN" altLang="en-US" sz="4000" dirty="0"/>
              <a:t>每天至少花</a:t>
            </a:r>
            <a:r>
              <a:rPr lang="en-US" altLang="zh-CN" sz="4000" dirty="0"/>
              <a:t>30</a:t>
            </a:r>
            <a:r>
              <a:rPr lang="zh-CN" altLang="en-US" sz="4000" dirty="0"/>
              <a:t>分鐘做運動。</a:t>
            </a:r>
            <a:r>
              <a:rPr lang="en-US" altLang="zh-CN" sz="4000" dirty="0"/>
              <a:t>..</a:t>
            </a:r>
            <a:r>
              <a:rPr lang="zh-CN" altLang="en-US" sz="4000" dirty="0"/>
              <a:t>等</a:t>
            </a:r>
            <a:endParaRPr lang="en-US" altLang="zh-CN" sz="4000" dirty="0"/>
          </a:p>
          <a:p>
            <a:endParaRPr lang="zh-CN" altLang="en-US" sz="4000" dirty="0"/>
          </a:p>
        </p:txBody>
      </p:sp>
    </p:spTree>
    <p:extLst>
      <p:ext uri="{BB962C8B-B14F-4D97-AF65-F5344CB8AC3E}">
        <p14:creationId xmlns:p14="http://schemas.microsoft.com/office/powerpoint/2010/main" val="421656618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2E486A80-EC41-470F-9C94-EF660CE3AA56}"/>
              </a:ext>
            </a:extLst>
          </p:cNvPr>
          <p:cNvSpPr/>
          <p:nvPr/>
        </p:nvSpPr>
        <p:spPr>
          <a:xfrm>
            <a:off x="0" y="1"/>
            <a:ext cx="12192000" cy="59400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zh-CN" sz="4000" b="1" dirty="0">
                <a:solidFill>
                  <a:srgbClr val="000000"/>
                </a:solidFill>
                <a:latin typeface="Helvetica" panose="020B0604020202020204" pitchFamily="34" charset="0"/>
              </a:rPr>
              <a:t>2019</a:t>
            </a:r>
            <a:r>
              <a:rPr lang="zh-CN" altLang="zh-CN" sz="40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年</a:t>
            </a:r>
            <a:r>
              <a:rPr lang="zh-CN" altLang="en-US" sz="40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當我們</a:t>
            </a:r>
            <a:r>
              <a:rPr lang="zh-CN" altLang="zh-CN" sz="40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立志時，</a:t>
            </a:r>
            <a:r>
              <a:rPr lang="zh-CN" altLang="en-US" sz="40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讓</a:t>
            </a:r>
            <a:r>
              <a:rPr lang="zh-CN" altLang="zh-CN" sz="40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主的話語成為</a:t>
            </a:r>
            <a:r>
              <a:rPr lang="zh-CN" altLang="en-US" sz="40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我們</a:t>
            </a:r>
            <a:r>
              <a:rPr lang="zh-CN" altLang="zh-CN" sz="40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動力</a:t>
            </a:r>
            <a:r>
              <a:rPr lang="zh-CN" altLang="en-US" sz="4000" b="1" dirty="0">
                <a:solidFill>
                  <a:srgbClr val="00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。</a:t>
            </a:r>
            <a:endParaRPr lang="en-US" altLang="zh-CN" dirty="0"/>
          </a:p>
          <a:p>
            <a:endParaRPr lang="en-US" altLang="zh-CN" dirty="0"/>
          </a:p>
          <a:p>
            <a:endParaRPr lang="en-US" altLang="zh-CN" sz="4000" b="1" dirty="0">
              <a:solidFill>
                <a:srgbClr val="00B050"/>
              </a:solidFill>
              <a:latin typeface="文鼎明體B" panose="02020800000000000000" pitchFamily="18" charset="-120"/>
              <a:ea typeface="文鼎明體B" panose="02020800000000000000" pitchFamily="18" charset="-120"/>
            </a:endParaRPr>
          </a:p>
          <a:p>
            <a:r>
              <a:rPr lang="zh-CN" altLang="zh-CN" sz="4000" b="1" dirty="0">
                <a:solidFill>
                  <a:srgbClr val="00B050"/>
                </a:solidFill>
                <a:latin typeface="文鼎明體B" panose="02020800000000000000" pitchFamily="18" charset="-120"/>
                <a:ea typeface="文鼎明體B" panose="02020800000000000000" pitchFamily="18" charset="-120"/>
              </a:rPr>
              <a:t>約翰福音</a:t>
            </a:r>
            <a:r>
              <a:rPr lang="en-US" altLang="zh-CN" sz="4000" b="1" dirty="0">
                <a:solidFill>
                  <a:srgbClr val="00B050"/>
                </a:solidFill>
                <a:latin typeface="文鼎明體B" panose="02020800000000000000" pitchFamily="18" charset="-120"/>
                <a:ea typeface="文鼎明體B" panose="02020800000000000000" pitchFamily="18" charset="-120"/>
              </a:rPr>
              <a:t>12:46</a:t>
            </a:r>
            <a:r>
              <a:rPr lang="zh-CN" altLang="zh-CN" sz="4000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我到世上來，乃是光，叫凡信我的不</a:t>
            </a:r>
            <a:endParaRPr lang="en-US" altLang="zh-CN" sz="4000" dirty="0">
              <a:latin typeface="文鼎明體B" panose="02020800000000000000" pitchFamily="18" charset="-120"/>
              <a:ea typeface="文鼎明體B" panose="02020800000000000000" pitchFamily="18" charset="-120"/>
            </a:endParaRPr>
          </a:p>
          <a:p>
            <a:r>
              <a:rPr lang="en-US" altLang="zh-CN" sz="4000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             </a:t>
            </a:r>
            <a:r>
              <a:rPr lang="en-US" altLang="zh-CN" sz="1100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  </a:t>
            </a:r>
            <a:r>
              <a:rPr lang="zh-CN" altLang="zh-CN" sz="4000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住在黑暗裡。</a:t>
            </a:r>
            <a:endParaRPr lang="en-US" altLang="zh-CN" sz="4000" dirty="0">
              <a:latin typeface="文鼎明體B" panose="02020800000000000000" pitchFamily="18" charset="-120"/>
              <a:ea typeface="文鼎明體B" panose="02020800000000000000" pitchFamily="18" charset="-120"/>
            </a:endParaRPr>
          </a:p>
          <a:p>
            <a:endParaRPr lang="en-US" altLang="zh-CN" sz="1200" dirty="0">
              <a:latin typeface="文鼎明體B" panose="02020800000000000000" pitchFamily="18" charset="-120"/>
              <a:ea typeface="文鼎明體B" panose="02020800000000000000" pitchFamily="18" charset="-120"/>
            </a:endParaRPr>
          </a:p>
          <a:p>
            <a:r>
              <a:rPr lang="zh-CN" altLang="zh-CN" sz="4000" b="1" dirty="0">
                <a:solidFill>
                  <a:srgbClr val="00B050"/>
                </a:solidFill>
                <a:latin typeface="文鼎明體B" panose="02020800000000000000" pitchFamily="18" charset="-120"/>
                <a:ea typeface="文鼎明體B" panose="02020800000000000000" pitchFamily="18" charset="-120"/>
              </a:rPr>
              <a:t>以賽亞書</a:t>
            </a:r>
            <a:r>
              <a:rPr lang="en-US" altLang="zh-CN" sz="4000" b="1" dirty="0">
                <a:solidFill>
                  <a:srgbClr val="00B050"/>
                </a:solidFill>
                <a:latin typeface="文鼎明體B" panose="02020800000000000000" pitchFamily="18" charset="-120"/>
                <a:ea typeface="文鼎明體B" panose="02020800000000000000" pitchFamily="18" charset="-120"/>
              </a:rPr>
              <a:t>60:1 </a:t>
            </a:r>
            <a:r>
              <a:rPr lang="zh-CN" altLang="zh-CN" sz="4000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興起，發光！因為你的光已經來到！</a:t>
            </a:r>
            <a:endParaRPr lang="en-US" altLang="zh-CN" sz="4000" dirty="0">
              <a:latin typeface="文鼎明體B" panose="02020800000000000000" pitchFamily="18" charset="-120"/>
              <a:ea typeface="文鼎明體B" panose="02020800000000000000" pitchFamily="18" charset="-120"/>
            </a:endParaRPr>
          </a:p>
          <a:p>
            <a:r>
              <a:rPr lang="en-US" altLang="zh-CN" sz="4000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             </a:t>
            </a:r>
            <a:r>
              <a:rPr lang="en-US" altLang="zh-CN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 </a:t>
            </a:r>
            <a:r>
              <a:rPr lang="zh-CN" altLang="zh-CN" sz="4000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耶和華的榮耀發現照耀你。</a:t>
            </a:r>
            <a:endParaRPr lang="en-US" altLang="zh-CN" sz="4000" dirty="0">
              <a:latin typeface="文鼎明體B" panose="02020800000000000000" pitchFamily="18" charset="-120"/>
              <a:ea typeface="文鼎明體B" panose="02020800000000000000" pitchFamily="18" charset="-120"/>
            </a:endParaRPr>
          </a:p>
          <a:p>
            <a:endParaRPr lang="en-US" altLang="zh-CN" sz="1200" dirty="0">
              <a:latin typeface="文鼎明體B" panose="02020800000000000000" pitchFamily="18" charset="-120"/>
              <a:ea typeface="文鼎明體B" panose="02020800000000000000" pitchFamily="18" charset="-120"/>
            </a:endParaRPr>
          </a:p>
          <a:p>
            <a:r>
              <a:rPr lang="zh-CN" altLang="zh-CN" sz="4000" b="1" dirty="0">
                <a:solidFill>
                  <a:srgbClr val="00B050"/>
                </a:solidFill>
                <a:latin typeface="文鼎明體B" panose="02020800000000000000" pitchFamily="18" charset="-120"/>
                <a:ea typeface="文鼎明體B" panose="02020800000000000000" pitchFamily="18" charset="-120"/>
              </a:rPr>
              <a:t>詩篇</a:t>
            </a:r>
            <a:r>
              <a:rPr lang="zh-TW" altLang="en-US" b="1" dirty="0">
                <a:solidFill>
                  <a:srgbClr val="00B050"/>
                </a:solidFill>
              </a:rPr>
              <a:t> </a:t>
            </a:r>
            <a:r>
              <a:rPr lang="en-US" altLang="zh-TW" sz="4000" b="1" dirty="0">
                <a:solidFill>
                  <a:srgbClr val="00B050"/>
                </a:solidFill>
                <a:latin typeface="文鼎明體B" panose="02020800000000000000" pitchFamily="18" charset="-120"/>
                <a:ea typeface="文鼎明體B" panose="02020800000000000000" pitchFamily="18" charset="-120"/>
              </a:rPr>
              <a:t>139:12  </a:t>
            </a:r>
            <a:r>
              <a:rPr lang="en-US" altLang="zh-TW" sz="1400" b="1" dirty="0">
                <a:solidFill>
                  <a:srgbClr val="00B050"/>
                </a:solidFill>
                <a:latin typeface="文鼎明體B" panose="02020800000000000000" pitchFamily="18" charset="-120"/>
                <a:ea typeface="文鼎明體B" panose="02020800000000000000" pitchFamily="18" charset="-120"/>
              </a:rPr>
              <a:t> </a:t>
            </a:r>
            <a:r>
              <a:rPr lang="zh-TW" altLang="en-US" sz="4000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黑暗也不能遮蔽我使你不見、黑夜卻如</a:t>
            </a:r>
            <a:endParaRPr lang="en-US" altLang="zh-TW" sz="4000" dirty="0">
              <a:latin typeface="文鼎明體B" panose="02020800000000000000" pitchFamily="18" charset="-120"/>
              <a:ea typeface="文鼎明體B" panose="02020800000000000000" pitchFamily="18" charset="-120"/>
            </a:endParaRPr>
          </a:p>
          <a:p>
            <a:r>
              <a:rPr lang="en-US" altLang="zh-TW" sz="4000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             </a:t>
            </a:r>
            <a:r>
              <a:rPr lang="en-US" altLang="zh-TW" sz="1100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 </a:t>
            </a:r>
            <a:r>
              <a:rPr lang="zh-TW" altLang="en-US" sz="4000" dirty="0">
                <a:latin typeface="文鼎明體B" panose="02020800000000000000" pitchFamily="18" charset="-120"/>
                <a:ea typeface="文鼎明體B" panose="02020800000000000000" pitchFamily="18" charset="-120"/>
              </a:rPr>
              <a:t>白晝發亮．</a:t>
            </a:r>
            <a:endParaRPr lang="zh-CN" altLang="zh-CN" sz="4000" dirty="0">
              <a:latin typeface="文鼎明體B" panose="02020800000000000000" pitchFamily="18" charset="-120"/>
              <a:ea typeface="文鼎明體B" panose="02020800000000000000" pitchFamily="18" charset="-120"/>
            </a:endParaRPr>
          </a:p>
          <a:p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7465152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ED6FB45A-5A81-4204-84BE-7452CC1635E2}"/>
              </a:ext>
            </a:extLst>
          </p:cNvPr>
          <p:cNvSpPr/>
          <p:nvPr/>
        </p:nvSpPr>
        <p:spPr>
          <a:xfrm>
            <a:off x="302003" y="536896"/>
            <a:ext cx="11778144" cy="53630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lnSpc>
                <a:spcPts val="1920"/>
              </a:lnSpc>
              <a:spcAft>
                <a:spcPts val="1920"/>
              </a:spcAft>
            </a:pPr>
            <a:r>
              <a:rPr lang="zh-CN" altLang="zh-CN" sz="40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  <a:cs typeface="Helvetica" panose="020B0604020202020204" pitchFamily="34" charset="0"/>
              </a:rPr>
              <a:t>美國專欄作家貝姬．哈林（</a:t>
            </a:r>
            <a:r>
              <a:rPr lang="en-US" altLang="zh-CN" sz="40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Becky Harling</a:t>
            </a:r>
            <a:r>
              <a:rPr lang="zh-CN" altLang="zh-CN" sz="40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  <a:cs typeface="Helvetica" panose="020B0604020202020204" pitchFamily="34" charset="0"/>
              </a:rPr>
              <a:t>）</a:t>
            </a:r>
            <a:endParaRPr lang="en-US" altLang="zh-CN" sz="4000" dirty="0">
              <a:solidFill>
                <a:srgbClr val="000000"/>
              </a:solidFill>
              <a:latin typeface="Helvetica" panose="020B0604020202020204" pitchFamily="34" charset="0"/>
              <a:ea typeface="宋体" panose="02010600030101010101" pitchFamily="2" charset="-122"/>
              <a:cs typeface="Helvetica" panose="020B0604020202020204" pitchFamily="34" charset="0"/>
            </a:endParaRPr>
          </a:p>
          <a:p>
            <a:pPr fontAlgn="base">
              <a:lnSpc>
                <a:spcPts val="1920"/>
              </a:lnSpc>
              <a:spcAft>
                <a:spcPts val="1920"/>
              </a:spcAft>
            </a:pPr>
            <a:endParaRPr lang="en-US" altLang="zh-CN" dirty="0">
              <a:solidFill>
                <a:srgbClr val="000000"/>
              </a:solidFill>
              <a:latin typeface="Helvetica" panose="020B0604020202020204" pitchFamily="34" charset="0"/>
              <a:ea typeface="宋体" panose="02010600030101010101" pitchFamily="2" charset="-122"/>
              <a:cs typeface="Helvetica" panose="020B0604020202020204" pitchFamily="34" charset="0"/>
            </a:endParaRPr>
          </a:p>
          <a:p>
            <a:pPr fontAlgn="base">
              <a:lnSpc>
                <a:spcPts val="1920"/>
              </a:lnSpc>
              <a:spcAft>
                <a:spcPts val="1920"/>
              </a:spcAft>
            </a:pPr>
            <a:endParaRPr lang="en-US" altLang="zh-CN" dirty="0">
              <a:solidFill>
                <a:srgbClr val="000000"/>
              </a:solidFill>
              <a:latin typeface="Helvetica" panose="020B0604020202020204" pitchFamily="34" charset="0"/>
              <a:ea typeface="宋体" panose="02010600030101010101" pitchFamily="2" charset="-122"/>
              <a:cs typeface="Helvetica" panose="020B0604020202020204" pitchFamily="34" charset="0"/>
            </a:endParaRPr>
          </a:p>
          <a:p>
            <a:pPr fontAlgn="base">
              <a:spcAft>
                <a:spcPts val="1920"/>
              </a:spcAft>
            </a:pPr>
            <a:endParaRPr lang="en-US" altLang="zh-CN" sz="4000" dirty="0">
              <a:solidFill>
                <a:srgbClr val="000000"/>
              </a:solidFill>
              <a:latin typeface="Helvetica" panose="020B0604020202020204" pitchFamily="34" charset="0"/>
              <a:ea typeface="宋体" panose="02010600030101010101" pitchFamily="2" charset="-122"/>
              <a:cs typeface="Helvetica" panose="020B0604020202020204" pitchFamily="34" charset="0"/>
            </a:endParaRPr>
          </a:p>
          <a:p>
            <a:pPr fontAlgn="base">
              <a:spcAft>
                <a:spcPts val="1920"/>
              </a:spcAft>
            </a:pPr>
            <a:r>
              <a:rPr lang="zh-CN" altLang="zh-CN" sz="40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  <a:cs typeface="Helvetica" panose="020B0604020202020204" pitchFamily="34" charset="0"/>
              </a:rPr>
              <a:t>在</a:t>
            </a:r>
            <a:r>
              <a:rPr lang="en-US" altLang="zh-CN" sz="40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Charisma News</a:t>
            </a:r>
            <a:r>
              <a:rPr lang="zh-CN" altLang="en-US" sz="40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  <a:cs typeface="宋体" panose="02010600030101010101" pitchFamily="2" charset="-122"/>
              </a:rPr>
              <a:t>中</a:t>
            </a:r>
            <a:r>
              <a:rPr lang="zh-CN" altLang="zh-CN" sz="40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  <a:cs typeface="Helvetica" panose="020B0604020202020204" pitchFamily="34" charset="0"/>
              </a:rPr>
              <a:t>分享</a:t>
            </a:r>
            <a:r>
              <a:rPr lang="zh-CN" altLang="en-US" sz="40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  <a:cs typeface="Helvetica" panose="020B0604020202020204" pitchFamily="34" charset="0"/>
              </a:rPr>
              <a:t>，鼓勵基督徒</a:t>
            </a:r>
            <a:r>
              <a:rPr lang="en-US" altLang="zh-CN" sz="40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  <a:cs typeface="Helvetica" panose="020B0604020202020204" pitchFamily="34" charset="0"/>
              </a:rPr>
              <a:t>2019</a:t>
            </a:r>
            <a:r>
              <a:rPr lang="zh-CN" altLang="en-US" sz="40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  <a:cs typeface="Helvetica" panose="020B0604020202020204" pitchFamily="34" charset="0"/>
              </a:rPr>
              <a:t>年</a:t>
            </a:r>
            <a:r>
              <a:rPr lang="zh-CN" altLang="zh-CN" sz="4000" dirty="0">
                <a:solidFill>
                  <a:srgbClr val="000000"/>
                </a:solidFill>
                <a:latin typeface="Helvetica" panose="020B0604020202020204" pitchFamily="34" charset="0"/>
                <a:ea typeface="宋体" panose="02010600030101010101" pitchFamily="2" charset="-122"/>
                <a:cs typeface="Helvetica" panose="020B0604020202020204" pitchFamily="34" charset="0"/>
              </a:rPr>
              <a:t>興起為主發光。</a:t>
            </a:r>
            <a:r>
              <a:rPr lang="zh-CN" altLang="zh-CN" sz="4000" dirty="0"/>
              <a:t>她相信基督徒在黑暗中也能發光，只要尋求耶穌的同在和能力，並祝願主的光臨到我們每一個人，</a:t>
            </a:r>
            <a:r>
              <a:rPr lang="en-US" altLang="zh-CN" sz="4000" dirty="0"/>
              <a:t>2019</a:t>
            </a:r>
            <a:r>
              <a:rPr lang="zh-CN" altLang="en-US" sz="4000" dirty="0"/>
              <a:t>年</a:t>
            </a:r>
            <a:r>
              <a:rPr lang="zh-CN" altLang="zh-CN" sz="4000" dirty="0"/>
              <a:t>展開五彩光芒的人生。</a:t>
            </a:r>
          </a:p>
          <a:p>
            <a:pPr fontAlgn="base">
              <a:lnSpc>
                <a:spcPts val="1920"/>
              </a:lnSpc>
              <a:spcAft>
                <a:spcPts val="1920"/>
              </a:spcAft>
            </a:pPr>
            <a:endParaRPr lang="zh-CN" altLang="zh-CN" dirty="0">
              <a:latin typeface="宋体" panose="02010600030101010101" pitchFamily="2" charset="-122"/>
              <a:ea typeface="宋体" panose="02010600030101010101" pitchFamily="2" charset="-122"/>
              <a:cs typeface="宋体" panose="02010600030101010101" pitchFamily="2" charset="-122"/>
            </a:endParaRPr>
          </a:p>
        </p:txBody>
      </p:sp>
      <p:pic>
        <p:nvPicPr>
          <p:cNvPr id="6146" name="Picture 2" descr="http://blog.faithlifecdn.com/wp-content/blogs.dir/2/files/2012/06/Becky-Harling-2-200x200.jpg">
            <a:extLst>
              <a:ext uri="{FF2B5EF4-FFF2-40B4-BE49-F238E27FC236}">
                <a16:creationId xmlns:a16="http://schemas.microsoft.com/office/drawing/2014/main" id="{CCEB0F99-0EAC-447C-AEAD-C57606279DC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5986" y="243281"/>
            <a:ext cx="2124161" cy="22379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64271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A75EC129-7CB4-4305-8430-3860FA1F871D}"/>
              </a:ext>
            </a:extLst>
          </p:cNvPr>
          <p:cNvSpPr/>
          <p:nvPr/>
        </p:nvSpPr>
        <p:spPr>
          <a:xfrm>
            <a:off x="58723" y="1065403"/>
            <a:ext cx="12021424" cy="4516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Aft>
                <a:spcPts val="1920"/>
              </a:spcAft>
            </a:pPr>
            <a:r>
              <a:rPr lang="zh-CN" altLang="zh-CN" sz="4000" dirty="0"/>
              <a:t>加拿大溫哥華綠色建築高級</a:t>
            </a:r>
            <a:endParaRPr lang="en-US" altLang="zh-CN" sz="4000" dirty="0"/>
          </a:p>
          <a:p>
            <a:pPr fontAlgn="base">
              <a:spcAft>
                <a:spcPts val="1920"/>
              </a:spcAft>
            </a:pPr>
            <a:r>
              <a:rPr lang="zh-CN" altLang="zh-CN" sz="4000" dirty="0"/>
              <a:t>規劃師米切爾</a:t>
            </a:r>
            <a:r>
              <a:rPr lang="en-US" altLang="zh-CN" sz="4000" dirty="0"/>
              <a:t>(Micah Lang)</a:t>
            </a:r>
          </a:p>
          <a:p>
            <a:pPr fontAlgn="base">
              <a:spcAft>
                <a:spcPts val="1920"/>
              </a:spcAft>
            </a:pPr>
            <a:r>
              <a:rPr lang="zh-CN" altLang="zh-CN" sz="4000" dirty="0"/>
              <a:t>指出執行新目標要持久。</a:t>
            </a:r>
            <a:endParaRPr lang="en-US" altLang="zh-CN" sz="4000" dirty="0"/>
          </a:p>
          <a:p>
            <a:pPr fontAlgn="base">
              <a:spcAft>
                <a:spcPts val="1920"/>
              </a:spcAft>
            </a:pPr>
            <a:r>
              <a:rPr lang="zh-CN" altLang="zh-CN" sz="4000" dirty="0">
                <a:solidFill>
                  <a:srgbClr val="C00000"/>
                </a:solidFill>
              </a:rPr>
              <a:t>據統計，每逢新年約有</a:t>
            </a:r>
            <a:r>
              <a:rPr lang="en-US" altLang="zh-CN" sz="4000" dirty="0">
                <a:solidFill>
                  <a:srgbClr val="C00000"/>
                </a:solidFill>
              </a:rPr>
              <a:t>40%</a:t>
            </a:r>
            <a:r>
              <a:rPr lang="zh-CN" altLang="zh-CN" sz="4000" dirty="0">
                <a:solidFill>
                  <a:srgbClr val="C00000"/>
                </a:solidFill>
              </a:rPr>
              <a:t>的人會立下新願望，但有</a:t>
            </a:r>
            <a:r>
              <a:rPr lang="en-US" altLang="zh-CN" sz="4000" dirty="0">
                <a:solidFill>
                  <a:srgbClr val="C00000"/>
                </a:solidFill>
              </a:rPr>
              <a:t>30%</a:t>
            </a:r>
            <a:r>
              <a:rPr lang="zh-CN" altLang="zh-CN" sz="4000" dirty="0">
                <a:solidFill>
                  <a:srgbClr val="C00000"/>
                </a:solidFill>
              </a:rPr>
              <a:t>的人過了兩周便放棄</a:t>
            </a:r>
            <a:r>
              <a:rPr lang="zh-CN" altLang="en-US" sz="4000" dirty="0">
                <a:solidFill>
                  <a:srgbClr val="C00000"/>
                </a:solidFill>
              </a:rPr>
              <a:t>了</a:t>
            </a:r>
            <a:r>
              <a:rPr lang="zh-CN" altLang="zh-CN" sz="4000" dirty="0">
                <a:solidFill>
                  <a:srgbClr val="C00000"/>
                </a:solidFill>
              </a:rPr>
              <a:t>，</a:t>
            </a:r>
            <a:r>
              <a:rPr lang="en-US" altLang="zh-CN" sz="4000" dirty="0">
                <a:solidFill>
                  <a:srgbClr val="C00000"/>
                </a:solidFill>
              </a:rPr>
              <a:t>40%</a:t>
            </a:r>
            <a:r>
              <a:rPr lang="zh-CN" altLang="zh-CN" sz="4000" dirty="0">
                <a:solidFill>
                  <a:srgbClr val="C00000"/>
                </a:solidFill>
              </a:rPr>
              <a:t>人撐不到一個月，</a:t>
            </a:r>
            <a:r>
              <a:rPr lang="en-US" altLang="zh-CN" sz="4000" dirty="0">
                <a:solidFill>
                  <a:srgbClr val="C00000"/>
                </a:solidFill>
              </a:rPr>
              <a:t>60%</a:t>
            </a:r>
            <a:r>
              <a:rPr lang="zh-CN" altLang="zh-CN" sz="4000" dirty="0">
                <a:solidFill>
                  <a:srgbClr val="C00000"/>
                </a:solidFill>
              </a:rPr>
              <a:t>人半年後自動放棄。</a:t>
            </a:r>
          </a:p>
        </p:txBody>
      </p:sp>
      <p:pic>
        <p:nvPicPr>
          <p:cNvPr id="2050" name="Picture 2" descr="ãMicah Langãçåçæå°çµæ">
            <a:extLst>
              <a:ext uri="{FF2B5EF4-FFF2-40B4-BE49-F238E27FC236}">
                <a16:creationId xmlns:a16="http://schemas.microsoft.com/office/drawing/2014/main" id="{0EFB0039-1957-4A01-8875-06FDB3E1C50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67" r="14661"/>
          <a:stretch/>
        </p:blipFill>
        <p:spPr bwMode="auto">
          <a:xfrm>
            <a:off x="6258186" y="117447"/>
            <a:ext cx="2592199" cy="331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87093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625</TotalTime>
  <Words>666</Words>
  <Application>Microsoft Office PowerPoint</Application>
  <PresentationFormat>Widescreen</PresentationFormat>
  <Paragraphs>53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5" baseType="lpstr">
      <vt:lpstr>-apple-system</vt:lpstr>
      <vt:lpstr>等线</vt:lpstr>
      <vt:lpstr>等线 Light</vt:lpstr>
      <vt:lpstr>Microsoft YaHei</vt:lpstr>
      <vt:lpstr>PingFang SC</vt:lpstr>
      <vt:lpstr>宋体</vt:lpstr>
      <vt:lpstr>文鼎明體B</vt:lpstr>
      <vt:lpstr>文鼎黑體B</vt:lpstr>
      <vt:lpstr>Arial</vt:lpstr>
      <vt:lpstr>Helvetica</vt:lpstr>
      <vt:lpstr>Wingdings</vt:lpstr>
      <vt:lpstr>Office 主题​​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steven lee</dc:creator>
  <cp:lastModifiedBy>Grant Liu</cp:lastModifiedBy>
  <cp:revision>28</cp:revision>
  <cp:lastPrinted>2019-01-20T03:18:44Z</cp:lastPrinted>
  <dcterms:created xsi:type="dcterms:W3CDTF">2019-01-17T02:17:52Z</dcterms:created>
  <dcterms:modified xsi:type="dcterms:W3CDTF">2019-01-20T22:07:06Z</dcterms:modified>
</cp:coreProperties>
</file>